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6" r:id="rId2"/>
    <p:sldId id="257" r:id="rId3"/>
    <p:sldId id="258" r:id="rId4"/>
    <p:sldId id="259" r:id="rId5"/>
    <p:sldId id="260" r:id="rId6"/>
    <p:sldId id="263" r:id="rId7"/>
    <p:sldId id="262" r:id="rId8"/>
    <p:sldId id="261"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2" r:id="rId35"/>
    <p:sldId id="293" r:id="rId36"/>
    <p:sldId id="291" r:id="rId37"/>
    <p:sldId id="290" r:id="rId38"/>
    <p:sldId id="294" r:id="rId39"/>
    <p:sldId id="295" r:id="rId40"/>
    <p:sldId id="296" r:id="rId41"/>
    <p:sldId id="297" r:id="rId42"/>
    <p:sldId id="306" r:id="rId43"/>
    <p:sldId id="298" r:id="rId44"/>
    <p:sldId id="300" r:id="rId45"/>
    <p:sldId id="301" r:id="rId46"/>
    <p:sldId id="299" r:id="rId47"/>
    <p:sldId id="302" r:id="rId48"/>
    <p:sldId id="304" r:id="rId49"/>
    <p:sldId id="305" r:id="rId50"/>
    <p:sldId id="303" r:id="rId51"/>
    <p:sldId id="307" r:id="rId52"/>
    <p:sldId id="308" r:id="rId53"/>
    <p:sldId id="309" r:id="rId54"/>
    <p:sldId id="310" r:id="rId55"/>
    <p:sldId id="311" r:id="rId56"/>
    <p:sldId id="312" r:id="rId5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8C0A8F-18F8-47AB-A94B-9878D7A0FBDF}" type="datetimeFigureOut">
              <a:rPr lang="es-MX" smtClean="0"/>
              <a:t>19/11/2023</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7A1567-90A9-43FA-9483-200AC67FE69A}" type="slidenum">
              <a:rPr lang="es-MX" smtClean="0"/>
              <a:t>‹Nº›</a:t>
            </a:fld>
            <a:endParaRPr lang="es-MX"/>
          </a:p>
        </p:txBody>
      </p:sp>
    </p:spTree>
    <p:extLst>
      <p:ext uri="{BB962C8B-B14F-4D97-AF65-F5344CB8AC3E}">
        <p14:creationId xmlns:p14="http://schemas.microsoft.com/office/powerpoint/2010/main" val="4251512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https://www.coursera.org/learn/formula-preguntas-para-tomar-decisiones-basadas-en-datos/ungradedWidget/WIhfd/repaso-hoja-de-ruta-del-certificado-de-analisis-de-datos</a:t>
            </a:r>
          </a:p>
        </p:txBody>
      </p:sp>
      <p:sp>
        <p:nvSpPr>
          <p:cNvPr id="4" name="Marcador de número de diapositiva 3"/>
          <p:cNvSpPr>
            <a:spLocks noGrp="1"/>
          </p:cNvSpPr>
          <p:nvPr>
            <p:ph type="sldNum" sz="quarter" idx="5"/>
          </p:nvPr>
        </p:nvSpPr>
        <p:spPr/>
        <p:txBody>
          <a:bodyPr/>
          <a:lstStyle/>
          <a:p>
            <a:fld id="{AE7A1567-90A9-43FA-9483-200AC67FE69A}" type="slidenum">
              <a:rPr lang="es-MX" smtClean="0"/>
              <a:t>2</a:t>
            </a:fld>
            <a:endParaRPr lang="es-MX"/>
          </a:p>
        </p:txBody>
      </p:sp>
    </p:spTree>
    <p:extLst>
      <p:ext uri="{BB962C8B-B14F-4D97-AF65-F5344CB8AC3E}">
        <p14:creationId xmlns:p14="http://schemas.microsoft.com/office/powerpoint/2010/main" val="40769064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9DEF54-864B-EAB6-E1DE-DD22CC573318}"/>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65360D04-4717-1038-C7C7-4493F97D09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58924370-BBD6-D6DF-4152-1E3B8CBF35F2}"/>
              </a:ext>
            </a:extLst>
          </p:cNvPr>
          <p:cNvSpPr>
            <a:spLocks noGrp="1"/>
          </p:cNvSpPr>
          <p:nvPr>
            <p:ph type="dt" sz="half" idx="10"/>
          </p:nvPr>
        </p:nvSpPr>
        <p:spPr/>
        <p:txBody>
          <a:bodyPr/>
          <a:lstStyle/>
          <a:p>
            <a:fld id="{1CFC50FD-3F43-4D57-A07C-21982900E24B}" type="datetimeFigureOut">
              <a:rPr lang="es-MX" smtClean="0"/>
              <a:t>19/11/2023</a:t>
            </a:fld>
            <a:endParaRPr lang="es-MX"/>
          </a:p>
        </p:txBody>
      </p:sp>
      <p:sp>
        <p:nvSpPr>
          <p:cNvPr id="5" name="Marcador de pie de página 4">
            <a:extLst>
              <a:ext uri="{FF2B5EF4-FFF2-40B4-BE49-F238E27FC236}">
                <a16:creationId xmlns:a16="http://schemas.microsoft.com/office/drawing/2014/main" id="{7E256F42-030B-0136-F774-F8851959C0D4}"/>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5706145-3320-84EA-767C-A2EE2C24B338}"/>
              </a:ext>
            </a:extLst>
          </p:cNvPr>
          <p:cNvSpPr>
            <a:spLocks noGrp="1"/>
          </p:cNvSpPr>
          <p:nvPr>
            <p:ph type="sldNum" sz="quarter" idx="12"/>
          </p:nvPr>
        </p:nvSpPr>
        <p:spPr/>
        <p:txBody>
          <a:bodyPr/>
          <a:lstStyle/>
          <a:p>
            <a:fld id="{6D06FFE5-0B2B-4918-9EBE-85DBB482CC11}" type="slidenum">
              <a:rPr lang="es-MX" smtClean="0"/>
              <a:t>‹Nº›</a:t>
            </a:fld>
            <a:endParaRPr lang="es-MX"/>
          </a:p>
        </p:txBody>
      </p:sp>
    </p:spTree>
    <p:extLst>
      <p:ext uri="{BB962C8B-B14F-4D97-AF65-F5344CB8AC3E}">
        <p14:creationId xmlns:p14="http://schemas.microsoft.com/office/powerpoint/2010/main" val="3348376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04F962-C70C-6D89-41FF-8446F1211E3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D3291726-CBCD-C05F-CCF7-F3A9F52698C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DA73C9B3-B1A8-AE76-3FED-F0227A20E58B}"/>
              </a:ext>
            </a:extLst>
          </p:cNvPr>
          <p:cNvSpPr>
            <a:spLocks noGrp="1"/>
          </p:cNvSpPr>
          <p:nvPr>
            <p:ph type="dt" sz="half" idx="10"/>
          </p:nvPr>
        </p:nvSpPr>
        <p:spPr/>
        <p:txBody>
          <a:bodyPr/>
          <a:lstStyle/>
          <a:p>
            <a:fld id="{1CFC50FD-3F43-4D57-A07C-21982900E24B}" type="datetimeFigureOut">
              <a:rPr lang="es-MX" smtClean="0"/>
              <a:t>19/11/2023</a:t>
            </a:fld>
            <a:endParaRPr lang="es-MX"/>
          </a:p>
        </p:txBody>
      </p:sp>
      <p:sp>
        <p:nvSpPr>
          <p:cNvPr id="5" name="Marcador de pie de página 4">
            <a:extLst>
              <a:ext uri="{FF2B5EF4-FFF2-40B4-BE49-F238E27FC236}">
                <a16:creationId xmlns:a16="http://schemas.microsoft.com/office/drawing/2014/main" id="{797FB2E2-4E58-F964-0CF2-EA91C317456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0E66109-0331-CF72-3A4C-68D6D283848B}"/>
              </a:ext>
            </a:extLst>
          </p:cNvPr>
          <p:cNvSpPr>
            <a:spLocks noGrp="1"/>
          </p:cNvSpPr>
          <p:nvPr>
            <p:ph type="sldNum" sz="quarter" idx="12"/>
          </p:nvPr>
        </p:nvSpPr>
        <p:spPr/>
        <p:txBody>
          <a:bodyPr/>
          <a:lstStyle/>
          <a:p>
            <a:fld id="{6D06FFE5-0B2B-4918-9EBE-85DBB482CC11}" type="slidenum">
              <a:rPr lang="es-MX" smtClean="0"/>
              <a:t>‹Nº›</a:t>
            </a:fld>
            <a:endParaRPr lang="es-MX"/>
          </a:p>
        </p:txBody>
      </p:sp>
    </p:spTree>
    <p:extLst>
      <p:ext uri="{BB962C8B-B14F-4D97-AF65-F5344CB8AC3E}">
        <p14:creationId xmlns:p14="http://schemas.microsoft.com/office/powerpoint/2010/main" val="31453792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6052211-5768-F537-C80B-99CD21066A4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EE0E5AB8-9F91-8046-05D0-28CEDC7C078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1E326BC-1AC9-56B2-5742-CD14FF17D063}"/>
              </a:ext>
            </a:extLst>
          </p:cNvPr>
          <p:cNvSpPr>
            <a:spLocks noGrp="1"/>
          </p:cNvSpPr>
          <p:nvPr>
            <p:ph type="dt" sz="half" idx="10"/>
          </p:nvPr>
        </p:nvSpPr>
        <p:spPr/>
        <p:txBody>
          <a:bodyPr/>
          <a:lstStyle/>
          <a:p>
            <a:fld id="{1CFC50FD-3F43-4D57-A07C-21982900E24B}" type="datetimeFigureOut">
              <a:rPr lang="es-MX" smtClean="0"/>
              <a:t>19/11/2023</a:t>
            </a:fld>
            <a:endParaRPr lang="es-MX"/>
          </a:p>
        </p:txBody>
      </p:sp>
      <p:sp>
        <p:nvSpPr>
          <p:cNvPr id="5" name="Marcador de pie de página 4">
            <a:extLst>
              <a:ext uri="{FF2B5EF4-FFF2-40B4-BE49-F238E27FC236}">
                <a16:creationId xmlns:a16="http://schemas.microsoft.com/office/drawing/2014/main" id="{9A9B1163-183D-B020-90BC-3CBD6C3E331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F0A6A48-3D63-467B-FBD2-C6F73C5A96D7}"/>
              </a:ext>
            </a:extLst>
          </p:cNvPr>
          <p:cNvSpPr>
            <a:spLocks noGrp="1"/>
          </p:cNvSpPr>
          <p:nvPr>
            <p:ph type="sldNum" sz="quarter" idx="12"/>
          </p:nvPr>
        </p:nvSpPr>
        <p:spPr/>
        <p:txBody>
          <a:bodyPr/>
          <a:lstStyle/>
          <a:p>
            <a:fld id="{6D06FFE5-0B2B-4918-9EBE-85DBB482CC11}" type="slidenum">
              <a:rPr lang="es-MX" smtClean="0"/>
              <a:t>‹Nº›</a:t>
            </a:fld>
            <a:endParaRPr lang="es-MX"/>
          </a:p>
        </p:txBody>
      </p:sp>
    </p:spTree>
    <p:extLst>
      <p:ext uri="{BB962C8B-B14F-4D97-AF65-F5344CB8AC3E}">
        <p14:creationId xmlns:p14="http://schemas.microsoft.com/office/powerpoint/2010/main" val="2341343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56D12F-E11A-EFB9-2FD0-FCA365F1E52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C446360-4673-4B75-52C8-51FE503C192D}"/>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433107F-CE9A-1A40-5B2A-70C90D07D504}"/>
              </a:ext>
            </a:extLst>
          </p:cNvPr>
          <p:cNvSpPr>
            <a:spLocks noGrp="1"/>
          </p:cNvSpPr>
          <p:nvPr>
            <p:ph type="dt" sz="half" idx="10"/>
          </p:nvPr>
        </p:nvSpPr>
        <p:spPr/>
        <p:txBody>
          <a:bodyPr/>
          <a:lstStyle/>
          <a:p>
            <a:fld id="{1CFC50FD-3F43-4D57-A07C-21982900E24B}" type="datetimeFigureOut">
              <a:rPr lang="es-MX" smtClean="0"/>
              <a:t>19/11/2023</a:t>
            </a:fld>
            <a:endParaRPr lang="es-MX"/>
          </a:p>
        </p:txBody>
      </p:sp>
      <p:sp>
        <p:nvSpPr>
          <p:cNvPr id="5" name="Marcador de pie de página 4">
            <a:extLst>
              <a:ext uri="{FF2B5EF4-FFF2-40B4-BE49-F238E27FC236}">
                <a16:creationId xmlns:a16="http://schemas.microsoft.com/office/drawing/2014/main" id="{FF6F161F-394E-6B0B-F2E2-2FD80817989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24F9D1D-9B76-6A06-16CA-7C1BBD6AA730}"/>
              </a:ext>
            </a:extLst>
          </p:cNvPr>
          <p:cNvSpPr>
            <a:spLocks noGrp="1"/>
          </p:cNvSpPr>
          <p:nvPr>
            <p:ph type="sldNum" sz="quarter" idx="12"/>
          </p:nvPr>
        </p:nvSpPr>
        <p:spPr/>
        <p:txBody>
          <a:bodyPr/>
          <a:lstStyle/>
          <a:p>
            <a:fld id="{6D06FFE5-0B2B-4918-9EBE-85DBB482CC11}" type="slidenum">
              <a:rPr lang="es-MX" smtClean="0"/>
              <a:t>‹Nº›</a:t>
            </a:fld>
            <a:endParaRPr lang="es-MX"/>
          </a:p>
        </p:txBody>
      </p:sp>
    </p:spTree>
    <p:extLst>
      <p:ext uri="{BB962C8B-B14F-4D97-AF65-F5344CB8AC3E}">
        <p14:creationId xmlns:p14="http://schemas.microsoft.com/office/powerpoint/2010/main" val="246056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4CAF0A-ED32-8DB7-614F-BCF5D4FAFA9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17A0CFC5-441F-09B7-3C9E-2A3120A23D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C138D211-7045-2F0B-B687-03ED770CA5A4}"/>
              </a:ext>
            </a:extLst>
          </p:cNvPr>
          <p:cNvSpPr>
            <a:spLocks noGrp="1"/>
          </p:cNvSpPr>
          <p:nvPr>
            <p:ph type="dt" sz="half" idx="10"/>
          </p:nvPr>
        </p:nvSpPr>
        <p:spPr/>
        <p:txBody>
          <a:bodyPr/>
          <a:lstStyle/>
          <a:p>
            <a:fld id="{1CFC50FD-3F43-4D57-A07C-21982900E24B}" type="datetimeFigureOut">
              <a:rPr lang="es-MX" smtClean="0"/>
              <a:t>19/11/2023</a:t>
            </a:fld>
            <a:endParaRPr lang="es-MX"/>
          </a:p>
        </p:txBody>
      </p:sp>
      <p:sp>
        <p:nvSpPr>
          <p:cNvPr id="5" name="Marcador de pie de página 4">
            <a:extLst>
              <a:ext uri="{FF2B5EF4-FFF2-40B4-BE49-F238E27FC236}">
                <a16:creationId xmlns:a16="http://schemas.microsoft.com/office/drawing/2014/main" id="{95D0D674-B3D5-676D-3121-AE792DC11E6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023B050-48A0-7EC4-13B7-94E294DEA816}"/>
              </a:ext>
            </a:extLst>
          </p:cNvPr>
          <p:cNvSpPr>
            <a:spLocks noGrp="1"/>
          </p:cNvSpPr>
          <p:nvPr>
            <p:ph type="sldNum" sz="quarter" idx="12"/>
          </p:nvPr>
        </p:nvSpPr>
        <p:spPr/>
        <p:txBody>
          <a:bodyPr/>
          <a:lstStyle/>
          <a:p>
            <a:fld id="{6D06FFE5-0B2B-4918-9EBE-85DBB482CC11}" type="slidenum">
              <a:rPr lang="es-MX" smtClean="0"/>
              <a:t>‹Nº›</a:t>
            </a:fld>
            <a:endParaRPr lang="es-MX"/>
          </a:p>
        </p:txBody>
      </p:sp>
    </p:spTree>
    <p:extLst>
      <p:ext uri="{BB962C8B-B14F-4D97-AF65-F5344CB8AC3E}">
        <p14:creationId xmlns:p14="http://schemas.microsoft.com/office/powerpoint/2010/main" val="4276036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8F326D-DB34-DF64-5E4A-163110EE90C2}"/>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A4374D6D-C36A-F637-0239-4C32F54101B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E214758A-F48D-7A97-5855-953DA84F676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E37B3030-548A-22F4-6021-EE3613443965}"/>
              </a:ext>
            </a:extLst>
          </p:cNvPr>
          <p:cNvSpPr>
            <a:spLocks noGrp="1"/>
          </p:cNvSpPr>
          <p:nvPr>
            <p:ph type="dt" sz="half" idx="10"/>
          </p:nvPr>
        </p:nvSpPr>
        <p:spPr/>
        <p:txBody>
          <a:bodyPr/>
          <a:lstStyle/>
          <a:p>
            <a:fld id="{1CFC50FD-3F43-4D57-A07C-21982900E24B}" type="datetimeFigureOut">
              <a:rPr lang="es-MX" smtClean="0"/>
              <a:t>19/11/2023</a:t>
            </a:fld>
            <a:endParaRPr lang="es-MX"/>
          </a:p>
        </p:txBody>
      </p:sp>
      <p:sp>
        <p:nvSpPr>
          <p:cNvPr id="6" name="Marcador de pie de página 5">
            <a:extLst>
              <a:ext uri="{FF2B5EF4-FFF2-40B4-BE49-F238E27FC236}">
                <a16:creationId xmlns:a16="http://schemas.microsoft.com/office/drawing/2014/main" id="{CBC12EB2-BBE8-B7D8-3E25-B458498A7A19}"/>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65DE8264-94C3-C625-1ED1-0AD99539E770}"/>
              </a:ext>
            </a:extLst>
          </p:cNvPr>
          <p:cNvSpPr>
            <a:spLocks noGrp="1"/>
          </p:cNvSpPr>
          <p:nvPr>
            <p:ph type="sldNum" sz="quarter" idx="12"/>
          </p:nvPr>
        </p:nvSpPr>
        <p:spPr/>
        <p:txBody>
          <a:bodyPr/>
          <a:lstStyle/>
          <a:p>
            <a:fld id="{6D06FFE5-0B2B-4918-9EBE-85DBB482CC11}" type="slidenum">
              <a:rPr lang="es-MX" smtClean="0"/>
              <a:t>‹Nº›</a:t>
            </a:fld>
            <a:endParaRPr lang="es-MX"/>
          </a:p>
        </p:txBody>
      </p:sp>
    </p:spTree>
    <p:extLst>
      <p:ext uri="{BB962C8B-B14F-4D97-AF65-F5344CB8AC3E}">
        <p14:creationId xmlns:p14="http://schemas.microsoft.com/office/powerpoint/2010/main" val="25798822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55D2D7-4D74-82CD-580B-A6E6A9B5A0A0}"/>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8E4BA5DA-6002-0777-4CCC-7812847176C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5B535897-F9B3-5E4B-FC1F-774FE847ACFA}"/>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7B8AB5E4-E4F4-940F-6FA7-A3140981BD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9BA43C37-C671-8C5E-DD3C-4E4FED0E157F}"/>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B0441D12-5AD3-1758-8E73-21BCA78E5A91}"/>
              </a:ext>
            </a:extLst>
          </p:cNvPr>
          <p:cNvSpPr>
            <a:spLocks noGrp="1"/>
          </p:cNvSpPr>
          <p:nvPr>
            <p:ph type="dt" sz="half" idx="10"/>
          </p:nvPr>
        </p:nvSpPr>
        <p:spPr/>
        <p:txBody>
          <a:bodyPr/>
          <a:lstStyle/>
          <a:p>
            <a:fld id="{1CFC50FD-3F43-4D57-A07C-21982900E24B}" type="datetimeFigureOut">
              <a:rPr lang="es-MX" smtClean="0"/>
              <a:t>19/11/2023</a:t>
            </a:fld>
            <a:endParaRPr lang="es-MX"/>
          </a:p>
        </p:txBody>
      </p:sp>
      <p:sp>
        <p:nvSpPr>
          <p:cNvPr id="8" name="Marcador de pie de página 7">
            <a:extLst>
              <a:ext uri="{FF2B5EF4-FFF2-40B4-BE49-F238E27FC236}">
                <a16:creationId xmlns:a16="http://schemas.microsoft.com/office/drawing/2014/main" id="{4A14A45C-309F-CF24-05AD-05F1C31ADBE0}"/>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6490CF42-728F-97BC-15CB-BF8C264D5A86}"/>
              </a:ext>
            </a:extLst>
          </p:cNvPr>
          <p:cNvSpPr>
            <a:spLocks noGrp="1"/>
          </p:cNvSpPr>
          <p:nvPr>
            <p:ph type="sldNum" sz="quarter" idx="12"/>
          </p:nvPr>
        </p:nvSpPr>
        <p:spPr/>
        <p:txBody>
          <a:bodyPr/>
          <a:lstStyle/>
          <a:p>
            <a:fld id="{6D06FFE5-0B2B-4918-9EBE-85DBB482CC11}" type="slidenum">
              <a:rPr lang="es-MX" smtClean="0"/>
              <a:t>‹Nº›</a:t>
            </a:fld>
            <a:endParaRPr lang="es-MX"/>
          </a:p>
        </p:txBody>
      </p:sp>
    </p:spTree>
    <p:extLst>
      <p:ext uri="{BB962C8B-B14F-4D97-AF65-F5344CB8AC3E}">
        <p14:creationId xmlns:p14="http://schemas.microsoft.com/office/powerpoint/2010/main" val="2118201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6EBAB9-FF88-AEBA-2778-ABBD057D1E3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04AAF1D2-D52D-ED5A-8F65-067579F358CA}"/>
              </a:ext>
            </a:extLst>
          </p:cNvPr>
          <p:cNvSpPr>
            <a:spLocks noGrp="1"/>
          </p:cNvSpPr>
          <p:nvPr>
            <p:ph type="dt" sz="half" idx="10"/>
          </p:nvPr>
        </p:nvSpPr>
        <p:spPr/>
        <p:txBody>
          <a:bodyPr/>
          <a:lstStyle/>
          <a:p>
            <a:fld id="{1CFC50FD-3F43-4D57-A07C-21982900E24B}" type="datetimeFigureOut">
              <a:rPr lang="es-MX" smtClean="0"/>
              <a:t>19/11/2023</a:t>
            </a:fld>
            <a:endParaRPr lang="es-MX"/>
          </a:p>
        </p:txBody>
      </p:sp>
      <p:sp>
        <p:nvSpPr>
          <p:cNvPr id="4" name="Marcador de pie de página 3">
            <a:extLst>
              <a:ext uri="{FF2B5EF4-FFF2-40B4-BE49-F238E27FC236}">
                <a16:creationId xmlns:a16="http://schemas.microsoft.com/office/drawing/2014/main" id="{77B7E1FD-9703-CC26-881F-B53273BC1FCF}"/>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944F2621-76D8-EEC2-0C9F-68CBE7C2860E}"/>
              </a:ext>
            </a:extLst>
          </p:cNvPr>
          <p:cNvSpPr>
            <a:spLocks noGrp="1"/>
          </p:cNvSpPr>
          <p:nvPr>
            <p:ph type="sldNum" sz="quarter" idx="12"/>
          </p:nvPr>
        </p:nvSpPr>
        <p:spPr/>
        <p:txBody>
          <a:bodyPr/>
          <a:lstStyle/>
          <a:p>
            <a:fld id="{6D06FFE5-0B2B-4918-9EBE-85DBB482CC11}" type="slidenum">
              <a:rPr lang="es-MX" smtClean="0"/>
              <a:t>‹Nº›</a:t>
            </a:fld>
            <a:endParaRPr lang="es-MX"/>
          </a:p>
        </p:txBody>
      </p:sp>
    </p:spTree>
    <p:extLst>
      <p:ext uri="{BB962C8B-B14F-4D97-AF65-F5344CB8AC3E}">
        <p14:creationId xmlns:p14="http://schemas.microsoft.com/office/powerpoint/2010/main" val="183095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ABF38C5-41CE-C13D-BA2C-C3D0E2E7AD48}"/>
              </a:ext>
            </a:extLst>
          </p:cNvPr>
          <p:cNvSpPr>
            <a:spLocks noGrp="1"/>
          </p:cNvSpPr>
          <p:nvPr>
            <p:ph type="dt" sz="half" idx="10"/>
          </p:nvPr>
        </p:nvSpPr>
        <p:spPr/>
        <p:txBody>
          <a:bodyPr/>
          <a:lstStyle/>
          <a:p>
            <a:fld id="{1CFC50FD-3F43-4D57-A07C-21982900E24B}" type="datetimeFigureOut">
              <a:rPr lang="es-MX" smtClean="0"/>
              <a:t>19/11/2023</a:t>
            </a:fld>
            <a:endParaRPr lang="es-MX"/>
          </a:p>
        </p:txBody>
      </p:sp>
      <p:sp>
        <p:nvSpPr>
          <p:cNvPr id="3" name="Marcador de pie de página 2">
            <a:extLst>
              <a:ext uri="{FF2B5EF4-FFF2-40B4-BE49-F238E27FC236}">
                <a16:creationId xmlns:a16="http://schemas.microsoft.com/office/drawing/2014/main" id="{9A4F34AC-12ED-FBF1-E91E-A9BE6349A672}"/>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52C3C944-F1CC-E4A4-6F25-F0DAE57FB7D2}"/>
              </a:ext>
            </a:extLst>
          </p:cNvPr>
          <p:cNvSpPr>
            <a:spLocks noGrp="1"/>
          </p:cNvSpPr>
          <p:nvPr>
            <p:ph type="sldNum" sz="quarter" idx="12"/>
          </p:nvPr>
        </p:nvSpPr>
        <p:spPr/>
        <p:txBody>
          <a:bodyPr/>
          <a:lstStyle/>
          <a:p>
            <a:fld id="{6D06FFE5-0B2B-4918-9EBE-85DBB482CC11}" type="slidenum">
              <a:rPr lang="es-MX" smtClean="0"/>
              <a:t>‹Nº›</a:t>
            </a:fld>
            <a:endParaRPr lang="es-MX"/>
          </a:p>
        </p:txBody>
      </p:sp>
    </p:spTree>
    <p:extLst>
      <p:ext uri="{BB962C8B-B14F-4D97-AF65-F5344CB8AC3E}">
        <p14:creationId xmlns:p14="http://schemas.microsoft.com/office/powerpoint/2010/main" val="180746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7321D0-3DE3-3BAE-9DE1-1FD9276C62F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5501D80-A1E3-AB0F-1ED9-812A29AE4F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A4A6A2EA-CD34-63B1-D65A-84441780F9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9F4EDE4-73A5-1F6D-1866-EE74B8837B78}"/>
              </a:ext>
            </a:extLst>
          </p:cNvPr>
          <p:cNvSpPr>
            <a:spLocks noGrp="1"/>
          </p:cNvSpPr>
          <p:nvPr>
            <p:ph type="dt" sz="half" idx="10"/>
          </p:nvPr>
        </p:nvSpPr>
        <p:spPr/>
        <p:txBody>
          <a:bodyPr/>
          <a:lstStyle/>
          <a:p>
            <a:fld id="{1CFC50FD-3F43-4D57-A07C-21982900E24B}" type="datetimeFigureOut">
              <a:rPr lang="es-MX" smtClean="0"/>
              <a:t>19/11/2023</a:t>
            </a:fld>
            <a:endParaRPr lang="es-MX"/>
          </a:p>
        </p:txBody>
      </p:sp>
      <p:sp>
        <p:nvSpPr>
          <p:cNvPr id="6" name="Marcador de pie de página 5">
            <a:extLst>
              <a:ext uri="{FF2B5EF4-FFF2-40B4-BE49-F238E27FC236}">
                <a16:creationId xmlns:a16="http://schemas.microsoft.com/office/drawing/2014/main" id="{EACBC727-339B-D9BA-9F73-A72E5120E50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806AF31D-C1FE-E486-01B1-AB34D4AEF713}"/>
              </a:ext>
            </a:extLst>
          </p:cNvPr>
          <p:cNvSpPr>
            <a:spLocks noGrp="1"/>
          </p:cNvSpPr>
          <p:nvPr>
            <p:ph type="sldNum" sz="quarter" idx="12"/>
          </p:nvPr>
        </p:nvSpPr>
        <p:spPr/>
        <p:txBody>
          <a:bodyPr/>
          <a:lstStyle/>
          <a:p>
            <a:fld id="{6D06FFE5-0B2B-4918-9EBE-85DBB482CC11}" type="slidenum">
              <a:rPr lang="es-MX" smtClean="0"/>
              <a:t>‹Nº›</a:t>
            </a:fld>
            <a:endParaRPr lang="es-MX"/>
          </a:p>
        </p:txBody>
      </p:sp>
    </p:spTree>
    <p:extLst>
      <p:ext uri="{BB962C8B-B14F-4D97-AF65-F5344CB8AC3E}">
        <p14:creationId xmlns:p14="http://schemas.microsoft.com/office/powerpoint/2010/main" val="2874560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86EE5D-55B0-B67E-DDAF-62928078766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7CDE94DD-D78E-0988-A38C-1E7C46FF37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58FB2B1A-1A22-31AC-F4BC-1EFB8EE848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A7DDE3E-9896-B6B6-3011-64A21125176B}"/>
              </a:ext>
            </a:extLst>
          </p:cNvPr>
          <p:cNvSpPr>
            <a:spLocks noGrp="1"/>
          </p:cNvSpPr>
          <p:nvPr>
            <p:ph type="dt" sz="half" idx="10"/>
          </p:nvPr>
        </p:nvSpPr>
        <p:spPr/>
        <p:txBody>
          <a:bodyPr/>
          <a:lstStyle/>
          <a:p>
            <a:fld id="{1CFC50FD-3F43-4D57-A07C-21982900E24B}" type="datetimeFigureOut">
              <a:rPr lang="es-MX" smtClean="0"/>
              <a:t>19/11/2023</a:t>
            </a:fld>
            <a:endParaRPr lang="es-MX"/>
          </a:p>
        </p:txBody>
      </p:sp>
      <p:sp>
        <p:nvSpPr>
          <p:cNvPr id="6" name="Marcador de pie de página 5">
            <a:extLst>
              <a:ext uri="{FF2B5EF4-FFF2-40B4-BE49-F238E27FC236}">
                <a16:creationId xmlns:a16="http://schemas.microsoft.com/office/drawing/2014/main" id="{65982F7A-E28F-4443-91B4-C8195FB880D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D10D15D7-9D52-2234-F571-7FFC58054C5F}"/>
              </a:ext>
            </a:extLst>
          </p:cNvPr>
          <p:cNvSpPr>
            <a:spLocks noGrp="1"/>
          </p:cNvSpPr>
          <p:nvPr>
            <p:ph type="sldNum" sz="quarter" idx="12"/>
          </p:nvPr>
        </p:nvSpPr>
        <p:spPr/>
        <p:txBody>
          <a:bodyPr/>
          <a:lstStyle/>
          <a:p>
            <a:fld id="{6D06FFE5-0B2B-4918-9EBE-85DBB482CC11}" type="slidenum">
              <a:rPr lang="es-MX" smtClean="0"/>
              <a:t>‹Nº›</a:t>
            </a:fld>
            <a:endParaRPr lang="es-MX"/>
          </a:p>
        </p:txBody>
      </p:sp>
    </p:spTree>
    <p:extLst>
      <p:ext uri="{BB962C8B-B14F-4D97-AF65-F5344CB8AC3E}">
        <p14:creationId xmlns:p14="http://schemas.microsoft.com/office/powerpoint/2010/main" val="189796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78C7A8D-12B1-30AE-289F-E58B2638AC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86C6C7ED-EFBF-43D6-EE5F-3322F587C4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6482802-60E0-FC33-2A31-2DDB283DAF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FC50FD-3F43-4D57-A07C-21982900E24B}" type="datetimeFigureOut">
              <a:rPr lang="es-MX" smtClean="0"/>
              <a:t>19/11/2023</a:t>
            </a:fld>
            <a:endParaRPr lang="es-MX"/>
          </a:p>
        </p:txBody>
      </p:sp>
      <p:sp>
        <p:nvSpPr>
          <p:cNvPr id="5" name="Marcador de pie de página 4">
            <a:extLst>
              <a:ext uri="{FF2B5EF4-FFF2-40B4-BE49-F238E27FC236}">
                <a16:creationId xmlns:a16="http://schemas.microsoft.com/office/drawing/2014/main" id="{EB878422-148B-D751-538E-7ABC556627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651F3D99-0520-79F1-ABC2-AA9F54AEA2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06FFE5-0B2B-4918-9EBE-85DBB482CC11}" type="slidenum">
              <a:rPr lang="es-MX" smtClean="0"/>
              <a:t>‹Nº›</a:t>
            </a:fld>
            <a:endParaRPr lang="es-MX"/>
          </a:p>
        </p:txBody>
      </p:sp>
    </p:spTree>
    <p:extLst>
      <p:ext uri="{BB962C8B-B14F-4D97-AF65-F5344CB8AC3E}">
        <p14:creationId xmlns:p14="http://schemas.microsoft.com/office/powerpoint/2010/main" val="3993225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coursera.org/learn/formula-preguntas-para-tomar-decisiones-basadas-en-datos/supplement/0vdZZ/mas-informacion-sobre-los-conceptos-basicos-de-las-hojas-de-calculo"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9B832D-3620-85A8-F9D7-60B3C65A4BF3}"/>
              </a:ext>
            </a:extLst>
          </p:cNvPr>
          <p:cNvSpPr>
            <a:spLocks noGrp="1"/>
          </p:cNvSpPr>
          <p:nvPr>
            <p:ph type="ctrTitle"/>
          </p:nvPr>
        </p:nvSpPr>
        <p:spPr>
          <a:xfrm>
            <a:off x="1524000" y="1343069"/>
            <a:ext cx="9144000" cy="2387600"/>
          </a:xfrm>
        </p:spPr>
        <p:txBody>
          <a:bodyPr>
            <a:normAutofit fontScale="90000"/>
          </a:bodyPr>
          <a:lstStyle/>
          <a:p>
            <a:r>
              <a:rPr lang="es-MX" b="1" i="0" dirty="0">
                <a:solidFill>
                  <a:srgbClr val="1F1F1F"/>
                </a:solidFill>
                <a:effectLst/>
                <a:latin typeface="Source Sans Pro" panose="020B0503030403020204" pitchFamily="34" charset="0"/>
              </a:rPr>
              <a:t>Formula preguntas para tomar decisiones basadas en datos</a:t>
            </a:r>
            <a:endParaRPr lang="es-MX" dirty="0"/>
          </a:p>
        </p:txBody>
      </p:sp>
      <p:pic>
        <p:nvPicPr>
          <p:cNvPr id="1026" name="Picture 2">
            <a:extLst>
              <a:ext uri="{FF2B5EF4-FFF2-40B4-BE49-F238E27FC236}">
                <a16:creationId xmlns:a16="http://schemas.microsoft.com/office/drawing/2014/main" id="{CF11A8CC-7E20-843B-3B6F-3C5A76481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402" y="4321131"/>
            <a:ext cx="2887196" cy="1693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609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llustration shows a numbered list with six icons. Each icon represents one of the six problem types.">
            <a:extLst>
              <a:ext uri="{FF2B5EF4-FFF2-40B4-BE49-F238E27FC236}">
                <a16:creationId xmlns:a16="http://schemas.microsoft.com/office/drawing/2014/main" id="{6E8A7C8C-CC36-4ACB-1B52-F14440511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3928" y="720310"/>
            <a:ext cx="9624144" cy="503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471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6BB6264-32FD-1D75-AD19-F64CDFAEBB2D}"/>
              </a:ext>
            </a:extLst>
          </p:cNvPr>
          <p:cNvPicPr>
            <a:picLocks noChangeAspect="1"/>
          </p:cNvPicPr>
          <p:nvPr/>
        </p:nvPicPr>
        <p:blipFill>
          <a:blip r:embed="rId2"/>
          <a:stretch>
            <a:fillRect/>
          </a:stretch>
        </p:blipFill>
        <p:spPr>
          <a:xfrm>
            <a:off x="375484" y="365125"/>
            <a:ext cx="5288056" cy="1058864"/>
          </a:xfrm>
          <a:prstGeom prst="rect">
            <a:avLst/>
          </a:prstGeom>
        </p:spPr>
      </p:pic>
      <p:pic>
        <p:nvPicPr>
          <p:cNvPr id="7" name="Imagen 6">
            <a:extLst>
              <a:ext uri="{FF2B5EF4-FFF2-40B4-BE49-F238E27FC236}">
                <a16:creationId xmlns:a16="http://schemas.microsoft.com/office/drawing/2014/main" id="{E9859AC5-DB91-67A3-DA4E-8525B7C543D4}"/>
              </a:ext>
            </a:extLst>
          </p:cNvPr>
          <p:cNvPicPr>
            <a:picLocks noChangeAspect="1"/>
          </p:cNvPicPr>
          <p:nvPr/>
        </p:nvPicPr>
        <p:blipFill>
          <a:blip r:embed="rId3"/>
          <a:stretch>
            <a:fillRect/>
          </a:stretch>
        </p:blipFill>
        <p:spPr>
          <a:xfrm>
            <a:off x="741485" y="2336849"/>
            <a:ext cx="2971800" cy="552450"/>
          </a:xfrm>
          <a:prstGeom prst="rect">
            <a:avLst/>
          </a:prstGeom>
        </p:spPr>
      </p:pic>
      <p:pic>
        <p:nvPicPr>
          <p:cNvPr id="9" name="Imagen 8">
            <a:extLst>
              <a:ext uri="{FF2B5EF4-FFF2-40B4-BE49-F238E27FC236}">
                <a16:creationId xmlns:a16="http://schemas.microsoft.com/office/drawing/2014/main" id="{8F41AC11-A066-0910-32C0-CB278CDCA3FF}"/>
              </a:ext>
            </a:extLst>
          </p:cNvPr>
          <p:cNvPicPr>
            <a:picLocks noChangeAspect="1"/>
          </p:cNvPicPr>
          <p:nvPr/>
        </p:nvPicPr>
        <p:blipFill>
          <a:blip r:embed="rId4"/>
          <a:stretch>
            <a:fillRect/>
          </a:stretch>
        </p:blipFill>
        <p:spPr>
          <a:xfrm>
            <a:off x="984372" y="3429000"/>
            <a:ext cx="2486025" cy="1000125"/>
          </a:xfrm>
          <a:prstGeom prst="rect">
            <a:avLst/>
          </a:prstGeom>
        </p:spPr>
      </p:pic>
      <p:pic>
        <p:nvPicPr>
          <p:cNvPr id="11" name="Imagen 10">
            <a:extLst>
              <a:ext uri="{FF2B5EF4-FFF2-40B4-BE49-F238E27FC236}">
                <a16:creationId xmlns:a16="http://schemas.microsoft.com/office/drawing/2014/main" id="{F41B6989-121F-01B2-D14D-DA4A3C10DA10}"/>
              </a:ext>
            </a:extLst>
          </p:cNvPr>
          <p:cNvPicPr>
            <a:picLocks noChangeAspect="1"/>
          </p:cNvPicPr>
          <p:nvPr/>
        </p:nvPicPr>
        <p:blipFill>
          <a:blip r:embed="rId5"/>
          <a:stretch>
            <a:fillRect/>
          </a:stretch>
        </p:blipFill>
        <p:spPr>
          <a:xfrm>
            <a:off x="570035" y="4968826"/>
            <a:ext cx="3143250" cy="1428750"/>
          </a:xfrm>
          <a:prstGeom prst="rect">
            <a:avLst/>
          </a:prstGeom>
        </p:spPr>
      </p:pic>
      <p:pic>
        <p:nvPicPr>
          <p:cNvPr id="13" name="Imagen 12">
            <a:extLst>
              <a:ext uri="{FF2B5EF4-FFF2-40B4-BE49-F238E27FC236}">
                <a16:creationId xmlns:a16="http://schemas.microsoft.com/office/drawing/2014/main" id="{2E8E27C3-A467-F58E-1524-C30893E9B4E3}"/>
              </a:ext>
            </a:extLst>
          </p:cNvPr>
          <p:cNvPicPr>
            <a:picLocks noChangeAspect="1"/>
          </p:cNvPicPr>
          <p:nvPr/>
        </p:nvPicPr>
        <p:blipFill>
          <a:blip r:embed="rId6"/>
          <a:stretch>
            <a:fillRect/>
          </a:stretch>
        </p:blipFill>
        <p:spPr>
          <a:xfrm>
            <a:off x="5789295" y="2015123"/>
            <a:ext cx="3905250" cy="3362325"/>
          </a:xfrm>
          <a:prstGeom prst="rect">
            <a:avLst/>
          </a:prstGeom>
        </p:spPr>
      </p:pic>
    </p:spTree>
    <p:extLst>
      <p:ext uri="{BB962C8B-B14F-4D97-AF65-F5344CB8AC3E}">
        <p14:creationId xmlns:p14="http://schemas.microsoft.com/office/powerpoint/2010/main" val="2458432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DAA06DD-D210-F724-6C69-F35FC68F7495}"/>
              </a:ext>
            </a:extLst>
          </p:cNvPr>
          <p:cNvPicPr>
            <a:picLocks noChangeAspect="1"/>
          </p:cNvPicPr>
          <p:nvPr/>
        </p:nvPicPr>
        <p:blipFill>
          <a:blip r:embed="rId2"/>
          <a:stretch>
            <a:fillRect/>
          </a:stretch>
        </p:blipFill>
        <p:spPr>
          <a:xfrm>
            <a:off x="618978" y="416891"/>
            <a:ext cx="5887109" cy="1341265"/>
          </a:xfrm>
          <a:prstGeom prst="rect">
            <a:avLst/>
          </a:prstGeom>
        </p:spPr>
      </p:pic>
      <p:pic>
        <p:nvPicPr>
          <p:cNvPr id="7" name="Imagen 6">
            <a:extLst>
              <a:ext uri="{FF2B5EF4-FFF2-40B4-BE49-F238E27FC236}">
                <a16:creationId xmlns:a16="http://schemas.microsoft.com/office/drawing/2014/main" id="{BF3BD2AC-4BE1-47A6-EFE2-CBD9185AF4EF}"/>
              </a:ext>
            </a:extLst>
          </p:cNvPr>
          <p:cNvPicPr>
            <a:picLocks noChangeAspect="1"/>
          </p:cNvPicPr>
          <p:nvPr/>
        </p:nvPicPr>
        <p:blipFill>
          <a:blip r:embed="rId3"/>
          <a:stretch>
            <a:fillRect/>
          </a:stretch>
        </p:blipFill>
        <p:spPr>
          <a:xfrm>
            <a:off x="360661" y="2305314"/>
            <a:ext cx="6977576" cy="487348"/>
          </a:xfrm>
          <a:prstGeom prst="rect">
            <a:avLst/>
          </a:prstGeom>
        </p:spPr>
      </p:pic>
      <p:pic>
        <p:nvPicPr>
          <p:cNvPr id="9" name="Imagen 8">
            <a:extLst>
              <a:ext uri="{FF2B5EF4-FFF2-40B4-BE49-F238E27FC236}">
                <a16:creationId xmlns:a16="http://schemas.microsoft.com/office/drawing/2014/main" id="{6D338342-E0CF-5749-FAE1-1A915EB5F590}"/>
              </a:ext>
            </a:extLst>
          </p:cNvPr>
          <p:cNvPicPr>
            <a:picLocks noChangeAspect="1"/>
          </p:cNvPicPr>
          <p:nvPr/>
        </p:nvPicPr>
        <p:blipFill>
          <a:blip r:embed="rId4"/>
          <a:stretch>
            <a:fillRect/>
          </a:stretch>
        </p:blipFill>
        <p:spPr>
          <a:xfrm>
            <a:off x="307048" y="3042425"/>
            <a:ext cx="6510968" cy="594790"/>
          </a:xfrm>
          <a:prstGeom prst="rect">
            <a:avLst/>
          </a:prstGeom>
        </p:spPr>
      </p:pic>
      <p:pic>
        <p:nvPicPr>
          <p:cNvPr id="11" name="Imagen 10">
            <a:extLst>
              <a:ext uri="{FF2B5EF4-FFF2-40B4-BE49-F238E27FC236}">
                <a16:creationId xmlns:a16="http://schemas.microsoft.com/office/drawing/2014/main" id="{054BF4F5-BA12-C90C-2756-D0510CED3AA3}"/>
              </a:ext>
            </a:extLst>
          </p:cNvPr>
          <p:cNvPicPr>
            <a:picLocks noChangeAspect="1"/>
          </p:cNvPicPr>
          <p:nvPr/>
        </p:nvPicPr>
        <p:blipFill>
          <a:blip r:embed="rId5"/>
          <a:stretch>
            <a:fillRect/>
          </a:stretch>
        </p:blipFill>
        <p:spPr>
          <a:xfrm>
            <a:off x="534205" y="3886978"/>
            <a:ext cx="5971882" cy="1310901"/>
          </a:xfrm>
          <a:prstGeom prst="rect">
            <a:avLst/>
          </a:prstGeom>
        </p:spPr>
      </p:pic>
      <p:pic>
        <p:nvPicPr>
          <p:cNvPr id="13" name="Imagen 12">
            <a:extLst>
              <a:ext uri="{FF2B5EF4-FFF2-40B4-BE49-F238E27FC236}">
                <a16:creationId xmlns:a16="http://schemas.microsoft.com/office/drawing/2014/main" id="{D0A1BE88-0A08-95E5-738A-B63221B57E33}"/>
              </a:ext>
            </a:extLst>
          </p:cNvPr>
          <p:cNvPicPr>
            <a:picLocks noChangeAspect="1"/>
          </p:cNvPicPr>
          <p:nvPr/>
        </p:nvPicPr>
        <p:blipFill>
          <a:blip r:embed="rId6"/>
          <a:stretch>
            <a:fillRect/>
          </a:stretch>
        </p:blipFill>
        <p:spPr>
          <a:xfrm>
            <a:off x="534205" y="5539799"/>
            <a:ext cx="4621090" cy="739679"/>
          </a:xfrm>
          <a:prstGeom prst="rect">
            <a:avLst/>
          </a:prstGeom>
        </p:spPr>
      </p:pic>
      <p:pic>
        <p:nvPicPr>
          <p:cNvPr id="15" name="Imagen 14">
            <a:extLst>
              <a:ext uri="{FF2B5EF4-FFF2-40B4-BE49-F238E27FC236}">
                <a16:creationId xmlns:a16="http://schemas.microsoft.com/office/drawing/2014/main" id="{6026896A-E959-3937-5F12-D9E18A00E811}"/>
              </a:ext>
            </a:extLst>
          </p:cNvPr>
          <p:cNvPicPr>
            <a:picLocks noChangeAspect="1"/>
          </p:cNvPicPr>
          <p:nvPr/>
        </p:nvPicPr>
        <p:blipFill>
          <a:blip r:embed="rId7"/>
          <a:stretch>
            <a:fillRect/>
          </a:stretch>
        </p:blipFill>
        <p:spPr>
          <a:xfrm>
            <a:off x="7561166" y="3886978"/>
            <a:ext cx="4096629" cy="1101244"/>
          </a:xfrm>
          <a:prstGeom prst="rect">
            <a:avLst/>
          </a:prstGeom>
        </p:spPr>
      </p:pic>
      <p:sp>
        <p:nvSpPr>
          <p:cNvPr id="16" name="CuadroTexto 15">
            <a:extLst>
              <a:ext uri="{FF2B5EF4-FFF2-40B4-BE49-F238E27FC236}">
                <a16:creationId xmlns:a16="http://schemas.microsoft.com/office/drawing/2014/main" id="{477A77AA-ED9A-5EDC-F9A3-F3E05F56D6C9}"/>
              </a:ext>
            </a:extLst>
          </p:cNvPr>
          <p:cNvSpPr txBox="1"/>
          <p:nvPr/>
        </p:nvSpPr>
        <p:spPr>
          <a:xfrm>
            <a:off x="7338237" y="5373858"/>
            <a:ext cx="4319558" cy="646331"/>
          </a:xfrm>
          <a:prstGeom prst="rect">
            <a:avLst/>
          </a:prstGeom>
          <a:noFill/>
        </p:spPr>
        <p:txBody>
          <a:bodyPr wrap="square" rtlCol="0">
            <a:spAutoFit/>
          </a:bodyPr>
          <a:lstStyle/>
          <a:p>
            <a:r>
              <a:rPr lang="es-MX" dirty="0"/>
              <a:t>Formular preguntas que tengan sentido para todos, claridad, practicidad</a:t>
            </a:r>
          </a:p>
        </p:txBody>
      </p:sp>
    </p:spTree>
    <p:extLst>
      <p:ext uri="{BB962C8B-B14F-4D97-AF65-F5344CB8AC3E}">
        <p14:creationId xmlns:p14="http://schemas.microsoft.com/office/powerpoint/2010/main" val="1382920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ABFAE37-8388-FE69-681A-58BA78A82432}"/>
              </a:ext>
            </a:extLst>
          </p:cNvPr>
          <p:cNvPicPr>
            <a:picLocks noChangeAspect="1"/>
          </p:cNvPicPr>
          <p:nvPr/>
        </p:nvPicPr>
        <p:blipFill>
          <a:blip r:embed="rId2"/>
          <a:stretch>
            <a:fillRect/>
          </a:stretch>
        </p:blipFill>
        <p:spPr>
          <a:xfrm>
            <a:off x="139415" y="934881"/>
            <a:ext cx="11913170" cy="4600135"/>
          </a:xfrm>
          <a:prstGeom prst="rect">
            <a:avLst/>
          </a:prstGeom>
        </p:spPr>
      </p:pic>
    </p:spTree>
    <p:extLst>
      <p:ext uri="{BB962C8B-B14F-4D97-AF65-F5344CB8AC3E}">
        <p14:creationId xmlns:p14="http://schemas.microsoft.com/office/powerpoint/2010/main" val="8082811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DB89E22-F973-1424-B22F-216B47D8A646}"/>
              </a:ext>
            </a:extLst>
          </p:cNvPr>
          <p:cNvSpPr txBox="1"/>
          <p:nvPr/>
        </p:nvSpPr>
        <p:spPr>
          <a:xfrm>
            <a:off x="1169894" y="2228671"/>
            <a:ext cx="2971801" cy="1200329"/>
          </a:xfrm>
          <a:prstGeom prst="rect">
            <a:avLst/>
          </a:prstGeom>
          <a:noFill/>
        </p:spPr>
        <p:txBody>
          <a:bodyPr wrap="square" rtlCol="0">
            <a:spAutoFit/>
          </a:bodyPr>
          <a:lstStyle/>
          <a:p>
            <a:pPr algn="l"/>
            <a:r>
              <a:rPr lang="es-MX" b="1" i="0" dirty="0">
                <a:solidFill>
                  <a:srgbClr val="C00000"/>
                </a:solidFill>
                <a:effectLst/>
                <a:latin typeface="unset"/>
              </a:rPr>
              <a:t>Cosas que debes evitar al hacer preguntas</a:t>
            </a:r>
            <a:endParaRPr lang="es-MX" b="1" i="0" dirty="0">
              <a:solidFill>
                <a:srgbClr val="C00000"/>
              </a:solidFill>
              <a:effectLst/>
              <a:latin typeface="Source Sans Pro" panose="020B0503030403020204" pitchFamily="34" charset="0"/>
            </a:endParaRPr>
          </a:p>
          <a:p>
            <a:pPr algn="l"/>
            <a:r>
              <a:rPr lang="es-MX" b="1" i="0" dirty="0">
                <a:solidFill>
                  <a:srgbClr val="C00000"/>
                </a:solidFill>
                <a:effectLst/>
                <a:latin typeface="unset"/>
              </a:rPr>
              <a:t>Preguntas sugestivas</a:t>
            </a:r>
            <a:endParaRPr lang="es-MX" b="0" i="0" dirty="0">
              <a:solidFill>
                <a:srgbClr val="C00000"/>
              </a:solidFill>
              <a:effectLst/>
              <a:latin typeface="Source Sans Pro" panose="020B0503030403020204" pitchFamily="34" charset="0"/>
            </a:endParaRPr>
          </a:p>
          <a:p>
            <a:endParaRPr lang="es-MX" dirty="0">
              <a:solidFill>
                <a:srgbClr val="C00000"/>
              </a:solidFill>
            </a:endParaRPr>
          </a:p>
        </p:txBody>
      </p:sp>
      <p:sp>
        <p:nvSpPr>
          <p:cNvPr id="7" name="CuadroTexto 6">
            <a:extLst>
              <a:ext uri="{FF2B5EF4-FFF2-40B4-BE49-F238E27FC236}">
                <a16:creationId xmlns:a16="http://schemas.microsoft.com/office/drawing/2014/main" id="{7276E9FF-484A-AE5D-BFDC-B1E31928DFE8}"/>
              </a:ext>
            </a:extLst>
          </p:cNvPr>
          <p:cNvSpPr txBox="1"/>
          <p:nvPr/>
        </p:nvSpPr>
        <p:spPr>
          <a:xfrm>
            <a:off x="4800600" y="1259174"/>
            <a:ext cx="5208495" cy="3139321"/>
          </a:xfrm>
          <a:prstGeom prst="rect">
            <a:avLst/>
          </a:prstGeom>
          <a:noFill/>
        </p:spPr>
        <p:txBody>
          <a:bodyPr wrap="square" rtlCol="0">
            <a:spAutoFit/>
          </a:bodyPr>
          <a:lstStyle/>
          <a:p>
            <a:pPr algn="l"/>
            <a:r>
              <a:rPr lang="es-MX" b="1" i="0" dirty="0">
                <a:solidFill>
                  <a:srgbClr val="1F1F1F"/>
                </a:solidFill>
                <a:effectLst/>
                <a:latin typeface="unset"/>
              </a:rPr>
              <a:t>Preguntas sugestivas</a:t>
            </a:r>
            <a:r>
              <a:rPr lang="es-MX" b="0" i="0" dirty="0">
                <a:solidFill>
                  <a:srgbClr val="1F1F1F"/>
                </a:solidFill>
                <a:effectLst/>
                <a:latin typeface="Source Sans Pro" panose="020B0503030403020204" pitchFamily="34" charset="0"/>
              </a:rPr>
              <a:t>: preguntas que solo tienen una respuesta en particular</a:t>
            </a:r>
          </a:p>
          <a:p>
            <a:endParaRPr lang="es-MX" b="0" i="0" dirty="0">
              <a:solidFill>
                <a:srgbClr val="1F1F1F"/>
              </a:solidFill>
              <a:effectLst/>
              <a:latin typeface="Source Sans Pro" panose="020B0503030403020204" pitchFamily="34" charset="0"/>
            </a:endParaRPr>
          </a:p>
          <a:p>
            <a:endParaRPr lang="es-MX" dirty="0">
              <a:solidFill>
                <a:srgbClr val="1F1F1F"/>
              </a:solidFill>
              <a:latin typeface="Source Sans Pro" panose="020B0503030403020204" pitchFamily="34" charset="0"/>
            </a:endParaRPr>
          </a:p>
          <a:p>
            <a:r>
              <a:rPr lang="es-MX" b="1" i="0" dirty="0">
                <a:solidFill>
                  <a:srgbClr val="1F1F1F"/>
                </a:solidFill>
                <a:effectLst/>
                <a:latin typeface="Source Sans Pro" panose="020B0503030403020204" pitchFamily="34" charset="0"/>
              </a:rPr>
              <a:t>Preguntas cerradas</a:t>
            </a:r>
            <a:r>
              <a:rPr lang="es-MX" b="0" i="0" dirty="0">
                <a:solidFill>
                  <a:srgbClr val="1F1F1F"/>
                </a:solidFill>
                <a:effectLst/>
                <a:latin typeface="Source Sans Pro" panose="020B0503030403020204" pitchFamily="34" charset="0"/>
              </a:rPr>
              <a:t>: preguntas que piden una respuesta breve o de una sola palabra.</a:t>
            </a:r>
          </a:p>
          <a:p>
            <a:endParaRPr lang="es-MX" dirty="0">
              <a:solidFill>
                <a:srgbClr val="1F1F1F"/>
              </a:solidFill>
              <a:latin typeface="Source Sans Pro" panose="020B0503030403020204" pitchFamily="34" charset="0"/>
            </a:endParaRPr>
          </a:p>
          <a:p>
            <a:endParaRPr lang="es-MX" b="0" i="0" dirty="0">
              <a:solidFill>
                <a:srgbClr val="1F1F1F"/>
              </a:solidFill>
              <a:effectLst/>
              <a:latin typeface="Source Sans Pro" panose="020B0503030403020204" pitchFamily="34" charset="0"/>
            </a:endParaRPr>
          </a:p>
          <a:p>
            <a:r>
              <a:rPr lang="es-MX" b="1" i="0" dirty="0">
                <a:solidFill>
                  <a:srgbClr val="1F1F1F"/>
                </a:solidFill>
                <a:effectLst/>
                <a:latin typeface="Source Sans Pro" panose="020B0503030403020204" pitchFamily="34" charset="0"/>
              </a:rPr>
              <a:t>Preguntas imprecisas</a:t>
            </a:r>
            <a:r>
              <a:rPr lang="es-MX" b="0" i="0" dirty="0">
                <a:solidFill>
                  <a:srgbClr val="1F1F1F"/>
                </a:solidFill>
                <a:effectLst/>
                <a:latin typeface="Source Sans Pro" panose="020B0503030403020204" pitchFamily="34" charset="0"/>
              </a:rPr>
              <a:t>: preguntas que no son específicas o no ofrecen contexto.</a:t>
            </a:r>
            <a:br>
              <a:rPr lang="es-MX" b="0" i="0" dirty="0">
                <a:solidFill>
                  <a:srgbClr val="1F1F1F"/>
                </a:solidFill>
                <a:effectLst/>
                <a:latin typeface="Source Sans Pro" panose="020B0503030403020204" pitchFamily="34" charset="0"/>
              </a:rPr>
            </a:br>
            <a:endParaRPr lang="es-MX" dirty="0"/>
          </a:p>
        </p:txBody>
      </p:sp>
    </p:spTree>
    <p:extLst>
      <p:ext uri="{BB962C8B-B14F-4D97-AF65-F5344CB8AC3E}">
        <p14:creationId xmlns:p14="http://schemas.microsoft.com/office/powerpoint/2010/main" val="1978791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8C4D3BA-A167-EF3B-7628-1A6A22A02191}"/>
              </a:ext>
            </a:extLst>
          </p:cNvPr>
          <p:cNvPicPr>
            <a:picLocks noChangeAspect="1"/>
          </p:cNvPicPr>
          <p:nvPr/>
        </p:nvPicPr>
        <p:blipFill>
          <a:blip r:embed="rId2"/>
          <a:stretch>
            <a:fillRect/>
          </a:stretch>
        </p:blipFill>
        <p:spPr>
          <a:xfrm>
            <a:off x="403411" y="503961"/>
            <a:ext cx="4951319" cy="732888"/>
          </a:xfrm>
          <a:prstGeom prst="rect">
            <a:avLst/>
          </a:prstGeom>
        </p:spPr>
      </p:pic>
      <p:pic>
        <p:nvPicPr>
          <p:cNvPr id="11" name="Imagen 10">
            <a:extLst>
              <a:ext uri="{FF2B5EF4-FFF2-40B4-BE49-F238E27FC236}">
                <a16:creationId xmlns:a16="http://schemas.microsoft.com/office/drawing/2014/main" id="{9AE4E17B-46DD-D9A4-401C-33896516308E}"/>
              </a:ext>
            </a:extLst>
          </p:cNvPr>
          <p:cNvPicPr>
            <a:picLocks noChangeAspect="1"/>
          </p:cNvPicPr>
          <p:nvPr/>
        </p:nvPicPr>
        <p:blipFill>
          <a:blip r:embed="rId3"/>
          <a:stretch>
            <a:fillRect/>
          </a:stretch>
        </p:blipFill>
        <p:spPr>
          <a:xfrm>
            <a:off x="986118" y="2404783"/>
            <a:ext cx="2286000" cy="2667000"/>
          </a:xfrm>
          <a:prstGeom prst="rect">
            <a:avLst/>
          </a:prstGeom>
        </p:spPr>
      </p:pic>
      <p:pic>
        <p:nvPicPr>
          <p:cNvPr id="13" name="Imagen 12">
            <a:extLst>
              <a:ext uri="{FF2B5EF4-FFF2-40B4-BE49-F238E27FC236}">
                <a16:creationId xmlns:a16="http://schemas.microsoft.com/office/drawing/2014/main" id="{3501ED9B-214F-E98D-375D-0CC6F2273BF9}"/>
              </a:ext>
            </a:extLst>
          </p:cNvPr>
          <p:cNvPicPr>
            <a:picLocks noChangeAspect="1"/>
          </p:cNvPicPr>
          <p:nvPr/>
        </p:nvPicPr>
        <p:blipFill>
          <a:blip r:embed="rId4"/>
          <a:stretch>
            <a:fillRect/>
          </a:stretch>
        </p:blipFill>
        <p:spPr>
          <a:xfrm>
            <a:off x="5957046" y="1555895"/>
            <a:ext cx="5383025" cy="848888"/>
          </a:xfrm>
          <a:prstGeom prst="rect">
            <a:avLst/>
          </a:prstGeom>
        </p:spPr>
      </p:pic>
    </p:spTree>
    <p:extLst>
      <p:ext uri="{BB962C8B-B14F-4D97-AF65-F5344CB8AC3E}">
        <p14:creationId xmlns:p14="http://schemas.microsoft.com/office/powerpoint/2010/main" val="1311143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28BAD9-8814-139D-5C05-1E945ED748D8}"/>
              </a:ext>
            </a:extLst>
          </p:cNvPr>
          <p:cNvPicPr>
            <a:picLocks noChangeAspect="1"/>
          </p:cNvPicPr>
          <p:nvPr/>
        </p:nvPicPr>
        <p:blipFill>
          <a:blip r:embed="rId2"/>
          <a:stretch>
            <a:fillRect/>
          </a:stretch>
        </p:blipFill>
        <p:spPr>
          <a:xfrm>
            <a:off x="480153" y="237188"/>
            <a:ext cx="3676650" cy="1466850"/>
          </a:xfrm>
          <a:prstGeom prst="rect">
            <a:avLst/>
          </a:prstGeom>
        </p:spPr>
      </p:pic>
      <p:pic>
        <p:nvPicPr>
          <p:cNvPr id="7" name="Imagen 6">
            <a:extLst>
              <a:ext uri="{FF2B5EF4-FFF2-40B4-BE49-F238E27FC236}">
                <a16:creationId xmlns:a16="http://schemas.microsoft.com/office/drawing/2014/main" id="{FA1EC600-BBD9-A1E4-7F0A-67172E9AA812}"/>
              </a:ext>
            </a:extLst>
          </p:cNvPr>
          <p:cNvPicPr>
            <a:picLocks noChangeAspect="1"/>
          </p:cNvPicPr>
          <p:nvPr/>
        </p:nvPicPr>
        <p:blipFill>
          <a:blip r:embed="rId3"/>
          <a:stretch>
            <a:fillRect/>
          </a:stretch>
        </p:blipFill>
        <p:spPr>
          <a:xfrm>
            <a:off x="4339499" y="299100"/>
            <a:ext cx="7391400" cy="1343025"/>
          </a:xfrm>
          <a:prstGeom prst="rect">
            <a:avLst/>
          </a:prstGeom>
        </p:spPr>
      </p:pic>
      <p:pic>
        <p:nvPicPr>
          <p:cNvPr id="9" name="Imagen 8">
            <a:extLst>
              <a:ext uri="{FF2B5EF4-FFF2-40B4-BE49-F238E27FC236}">
                <a16:creationId xmlns:a16="http://schemas.microsoft.com/office/drawing/2014/main" id="{AE6862F2-0454-0340-E608-E05F9057A95B}"/>
              </a:ext>
            </a:extLst>
          </p:cNvPr>
          <p:cNvPicPr>
            <a:picLocks noChangeAspect="1"/>
          </p:cNvPicPr>
          <p:nvPr/>
        </p:nvPicPr>
        <p:blipFill>
          <a:blip r:embed="rId4"/>
          <a:stretch>
            <a:fillRect/>
          </a:stretch>
        </p:blipFill>
        <p:spPr>
          <a:xfrm>
            <a:off x="2240116" y="2706595"/>
            <a:ext cx="5425644" cy="3263864"/>
          </a:xfrm>
          <a:prstGeom prst="rect">
            <a:avLst/>
          </a:prstGeom>
        </p:spPr>
      </p:pic>
      <p:sp>
        <p:nvSpPr>
          <p:cNvPr id="10" name="CuadroTexto 9">
            <a:extLst>
              <a:ext uri="{FF2B5EF4-FFF2-40B4-BE49-F238E27FC236}">
                <a16:creationId xmlns:a16="http://schemas.microsoft.com/office/drawing/2014/main" id="{2579912E-ACF0-8CE6-1C82-3CB9E781C83F}"/>
              </a:ext>
            </a:extLst>
          </p:cNvPr>
          <p:cNvSpPr txBox="1"/>
          <p:nvPr/>
        </p:nvSpPr>
        <p:spPr>
          <a:xfrm>
            <a:off x="480153" y="3434316"/>
            <a:ext cx="1446028" cy="1384995"/>
          </a:xfrm>
          <a:prstGeom prst="rect">
            <a:avLst/>
          </a:prstGeom>
          <a:noFill/>
        </p:spPr>
        <p:txBody>
          <a:bodyPr wrap="square" rtlCol="0">
            <a:spAutoFit/>
          </a:bodyPr>
          <a:lstStyle/>
          <a:p>
            <a:r>
              <a:rPr lang="es-MX" sz="2800" dirty="0" err="1"/>
              <a:t>Take</a:t>
            </a:r>
            <a:r>
              <a:rPr lang="es-MX" sz="2800" dirty="0"/>
              <a:t> decisión </a:t>
            </a:r>
            <a:r>
              <a:rPr lang="es-MX" sz="2800" dirty="0" err="1"/>
              <a:t>trough</a:t>
            </a:r>
            <a:r>
              <a:rPr lang="es-MX" sz="2800" dirty="0"/>
              <a:t> </a:t>
            </a:r>
          </a:p>
        </p:txBody>
      </p:sp>
    </p:spTree>
    <p:extLst>
      <p:ext uri="{BB962C8B-B14F-4D97-AF65-F5344CB8AC3E}">
        <p14:creationId xmlns:p14="http://schemas.microsoft.com/office/powerpoint/2010/main" val="669208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09D5171-B5B7-3F93-267A-0FBC55E627AF}"/>
              </a:ext>
            </a:extLst>
          </p:cNvPr>
          <p:cNvPicPr>
            <a:picLocks noChangeAspect="1"/>
          </p:cNvPicPr>
          <p:nvPr/>
        </p:nvPicPr>
        <p:blipFill>
          <a:blip r:embed="rId2"/>
          <a:stretch>
            <a:fillRect/>
          </a:stretch>
        </p:blipFill>
        <p:spPr>
          <a:xfrm>
            <a:off x="0" y="0"/>
            <a:ext cx="5273749" cy="1388863"/>
          </a:xfrm>
          <a:prstGeom prst="rect">
            <a:avLst/>
          </a:prstGeom>
        </p:spPr>
      </p:pic>
      <p:pic>
        <p:nvPicPr>
          <p:cNvPr id="7" name="Imagen 6">
            <a:extLst>
              <a:ext uri="{FF2B5EF4-FFF2-40B4-BE49-F238E27FC236}">
                <a16:creationId xmlns:a16="http://schemas.microsoft.com/office/drawing/2014/main" id="{13F06D04-05CE-3016-4483-8207D9A20E7B}"/>
              </a:ext>
            </a:extLst>
          </p:cNvPr>
          <p:cNvPicPr>
            <a:picLocks noChangeAspect="1"/>
          </p:cNvPicPr>
          <p:nvPr/>
        </p:nvPicPr>
        <p:blipFill>
          <a:blip r:embed="rId3"/>
          <a:stretch>
            <a:fillRect/>
          </a:stretch>
        </p:blipFill>
        <p:spPr>
          <a:xfrm>
            <a:off x="6385809" y="0"/>
            <a:ext cx="4926611" cy="1347023"/>
          </a:xfrm>
          <a:prstGeom prst="rect">
            <a:avLst/>
          </a:prstGeom>
        </p:spPr>
      </p:pic>
      <p:pic>
        <p:nvPicPr>
          <p:cNvPr id="9" name="Imagen 8">
            <a:extLst>
              <a:ext uri="{FF2B5EF4-FFF2-40B4-BE49-F238E27FC236}">
                <a16:creationId xmlns:a16="http://schemas.microsoft.com/office/drawing/2014/main" id="{461E4266-2BED-8A24-D4BF-B7B6E2D9B4AA}"/>
              </a:ext>
            </a:extLst>
          </p:cNvPr>
          <p:cNvPicPr>
            <a:picLocks noChangeAspect="1"/>
          </p:cNvPicPr>
          <p:nvPr/>
        </p:nvPicPr>
        <p:blipFill>
          <a:blip r:embed="rId4"/>
          <a:stretch>
            <a:fillRect/>
          </a:stretch>
        </p:blipFill>
        <p:spPr>
          <a:xfrm>
            <a:off x="830549" y="2089878"/>
            <a:ext cx="3905250" cy="2438400"/>
          </a:xfrm>
          <a:prstGeom prst="rect">
            <a:avLst/>
          </a:prstGeom>
        </p:spPr>
      </p:pic>
      <p:sp>
        <p:nvSpPr>
          <p:cNvPr id="10" name="CuadroTexto 9">
            <a:extLst>
              <a:ext uri="{FF2B5EF4-FFF2-40B4-BE49-F238E27FC236}">
                <a16:creationId xmlns:a16="http://schemas.microsoft.com/office/drawing/2014/main" id="{339A1016-B2D1-8E79-6915-888A90573802}"/>
              </a:ext>
            </a:extLst>
          </p:cNvPr>
          <p:cNvSpPr txBox="1"/>
          <p:nvPr/>
        </p:nvSpPr>
        <p:spPr>
          <a:xfrm>
            <a:off x="3931327" y="3429000"/>
            <a:ext cx="1608944" cy="369332"/>
          </a:xfrm>
          <a:prstGeom prst="rect">
            <a:avLst/>
          </a:prstGeom>
          <a:noFill/>
        </p:spPr>
        <p:txBody>
          <a:bodyPr wrap="square" rtlCol="0">
            <a:spAutoFit/>
          </a:bodyPr>
          <a:lstStyle/>
          <a:p>
            <a:r>
              <a:rPr lang="es-MX" dirty="0"/>
              <a:t>Contexto</a:t>
            </a:r>
          </a:p>
        </p:txBody>
      </p:sp>
      <p:sp>
        <p:nvSpPr>
          <p:cNvPr id="11" name="CuadroTexto 10">
            <a:extLst>
              <a:ext uri="{FF2B5EF4-FFF2-40B4-BE49-F238E27FC236}">
                <a16:creationId xmlns:a16="http://schemas.microsoft.com/office/drawing/2014/main" id="{7AE09095-7057-FAAA-64D0-46EF7BA8B0C1}"/>
              </a:ext>
            </a:extLst>
          </p:cNvPr>
          <p:cNvSpPr txBox="1"/>
          <p:nvPr/>
        </p:nvSpPr>
        <p:spPr>
          <a:xfrm>
            <a:off x="3931327" y="2675319"/>
            <a:ext cx="1608944" cy="646331"/>
          </a:xfrm>
          <a:prstGeom prst="rect">
            <a:avLst/>
          </a:prstGeom>
          <a:noFill/>
        </p:spPr>
        <p:txBody>
          <a:bodyPr wrap="square" rtlCol="0">
            <a:spAutoFit/>
          </a:bodyPr>
          <a:lstStyle/>
          <a:p>
            <a:r>
              <a:rPr lang="es-MX" dirty="0"/>
              <a:t>Entender </a:t>
            </a:r>
            <a:r>
              <a:rPr lang="es-MX"/>
              <a:t>y aplicar</a:t>
            </a:r>
            <a:endParaRPr lang="es-MX" dirty="0"/>
          </a:p>
        </p:txBody>
      </p:sp>
      <p:sp>
        <p:nvSpPr>
          <p:cNvPr id="2" name="CuadroTexto 1">
            <a:extLst>
              <a:ext uri="{FF2B5EF4-FFF2-40B4-BE49-F238E27FC236}">
                <a16:creationId xmlns:a16="http://schemas.microsoft.com/office/drawing/2014/main" id="{3B239E76-C20E-9169-1DD0-0327A297D8FA}"/>
              </a:ext>
            </a:extLst>
          </p:cNvPr>
          <p:cNvSpPr txBox="1"/>
          <p:nvPr/>
        </p:nvSpPr>
        <p:spPr>
          <a:xfrm>
            <a:off x="6560615" y="2065718"/>
            <a:ext cx="4576997" cy="4524315"/>
          </a:xfrm>
          <a:prstGeom prst="rect">
            <a:avLst/>
          </a:prstGeom>
          <a:noFill/>
        </p:spPr>
        <p:txBody>
          <a:bodyPr wrap="square" rtlCol="0">
            <a:spAutoFit/>
          </a:bodyPr>
          <a:lstStyle/>
          <a:p>
            <a:r>
              <a:rPr lang="es-MX" dirty="0">
                <a:solidFill>
                  <a:srgbClr val="1F1F1F"/>
                </a:solidFill>
                <a:latin typeface="Source Sans Pro" panose="020B0503030403020204" pitchFamily="34" charset="0"/>
              </a:rPr>
              <a:t>E</a:t>
            </a:r>
            <a:r>
              <a:rPr lang="es-MX" b="0" i="0" dirty="0">
                <a:solidFill>
                  <a:srgbClr val="1F1F1F"/>
                </a:solidFill>
                <a:effectLst/>
                <a:latin typeface="Source Sans Pro" panose="020B0503030403020204" pitchFamily="34" charset="0"/>
              </a:rPr>
              <a:t>l objetivo de todos los analistas de datos es usar datos para sacar conclusiones exactas y hacer buenas recomendaciones. Todo eso empieza con tener datos completos, correctos y relevantes.</a:t>
            </a:r>
          </a:p>
          <a:p>
            <a:endParaRPr lang="es-MX" dirty="0">
              <a:solidFill>
                <a:srgbClr val="1F1F1F"/>
              </a:solidFill>
              <a:latin typeface="Source Sans Pro" panose="020B0503030403020204" pitchFamily="34" charset="0"/>
            </a:endParaRPr>
          </a:p>
          <a:p>
            <a:r>
              <a:rPr lang="es-MX" b="1" i="0" dirty="0">
                <a:solidFill>
                  <a:srgbClr val="1F1F1F"/>
                </a:solidFill>
                <a:effectLst/>
                <a:latin typeface="Source Sans Pro" panose="020B0503030403020204" pitchFamily="34" charset="0"/>
              </a:rPr>
              <a:t>Cuando los datos se interpretan incorrectamente, pueden provocar enormes pérdidas.</a:t>
            </a:r>
          </a:p>
          <a:p>
            <a:endParaRPr lang="es-MX" b="1" dirty="0">
              <a:solidFill>
                <a:srgbClr val="1F1F1F"/>
              </a:solidFill>
              <a:latin typeface="Source Sans Pro" panose="020B0503030403020204" pitchFamily="34" charset="0"/>
            </a:endParaRPr>
          </a:p>
          <a:p>
            <a:pPr algn="l"/>
            <a:r>
              <a:rPr lang="es-MX" b="1" i="0" dirty="0">
                <a:solidFill>
                  <a:srgbClr val="1F1F1F"/>
                </a:solidFill>
                <a:effectLst/>
                <a:latin typeface="unset"/>
              </a:rPr>
              <a:t>Cuando los datos se utilizan estratégicamente, las empresas pueden transformar y aumentar sus ingresos. Considera los ejemplos a continuación:</a:t>
            </a:r>
            <a:endParaRPr lang="es-MX" b="0" i="0" dirty="0">
              <a:solidFill>
                <a:srgbClr val="1F1F1F"/>
              </a:solidFill>
              <a:effectLst/>
              <a:latin typeface="Source Sans Pro" panose="020B0503030403020204" pitchFamily="34" charset="0"/>
            </a:endParaRPr>
          </a:p>
          <a:p>
            <a:br>
              <a:rPr lang="es-MX" dirty="0"/>
            </a:br>
            <a:endParaRPr lang="es-MX" dirty="0"/>
          </a:p>
        </p:txBody>
      </p:sp>
      <p:sp>
        <p:nvSpPr>
          <p:cNvPr id="3" name="CuadroTexto 2">
            <a:extLst>
              <a:ext uri="{FF2B5EF4-FFF2-40B4-BE49-F238E27FC236}">
                <a16:creationId xmlns:a16="http://schemas.microsoft.com/office/drawing/2014/main" id="{0DF50465-1CB5-CB81-1A6F-8CC53E982270}"/>
              </a:ext>
            </a:extLst>
          </p:cNvPr>
          <p:cNvSpPr txBox="1"/>
          <p:nvPr/>
        </p:nvSpPr>
        <p:spPr>
          <a:xfrm>
            <a:off x="348375" y="4901357"/>
            <a:ext cx="4576997" cy="1477328"/>
          </a:xfrm>
          <a:prstGeom prst="rect">
            <a:avLst/>
          </a:prstGeom>
          <a:noFill/>
        </p:spPr>
        <p:txBody>
          <a:bodyPr wrap="square" rtlCol="0">
            <a:spAutoFit/>
          </a:bodyPr>
          <a:lstStyle/>
          <a:p>
            <a:r>
              <a:rPr lang="es-MX" b="0" i="0" dirty="0">
                <a:solidFill>
                  <a:srgbClr val="1F1F1F"/>
                </a:solidFill>
                <a:effectLst/>
                <a:latin typeface="Source Sans Pro" panose="020B0503030403020204" pitchFamily="34" charset="0"/>
              </a:rPr>
              <a:t>Es fundamental que tengas una mentalidad basada en datos, hagas muchas preguntas, experimentes muchas posibilidades diferentes y uses tanto la lógica como la creatividad en el camino.</a:t>
            </a:r>
            <a:endParaRPr lang="es-MX" dirty="0"/>
          </a:p>
        </p:txBody>
      </p:sp>
    </p:spTree>
    <p:extLst>
      <p:ext uri="{BB962C8B-B14F-4D97-AF65-F5344CB8AC3E}">
        <p14:creationId xmlns:p14="http://schemas.microsoft.com/office/powerpoint/2010/main" val="1457388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D1694F0-173E-8D1D-DCCD-FA5548F2C794}"/>
              </a:ext>
            </a:extLst>
          </p:cNvPr>
          <p:cNvPicPr>
            <a:picLocks noChangeAspect="1"/>
          </p:cNvPicPr>
          <p:nvPr/>
        </p:nvPicPr>
        <p:blipFill>
          <a:blip r:embed="rId2"/>
          <a:stretch>
            <a:fillRect/>
          </a:stretch>
        </p:blipFill>
        <p:spPr>
          <a:xfrm>
            <a:off x="192219" y="814855"/>
            <a:ext cx="8629650" cy="1504950"/>
          </a:xfrm>
          <a:prstGeom prst="rect">
            <a:avLst/>
          </a:prstGeom>
        </p:spPr>
      </p:pic>
      <p:pic>
        <p:nvPicPr>
          <p:cNvPr id="7" name="Imagen 6">
            <a:extLst>
              <a:ext uri="{FF2B5EF4-FFF2-40B4-BE49-F238E27FC236}">
                <a16:creationId xmlns:a16="http://schemas.microsoft.com/office/drawing/2014/main" id="{E3B609A3-E843-B6B0-9D49-149B2C61E76A}"/>
              </a:ext>
            </a:extLst>
          </p:cNvPr>
          <p:cNvPicPr>
            <a:picLocks noChangeAspect="1"/>
          </p:cNvPicPr>
          <p:nvPr/>
        </p:nvPicPr>
        <p:blipFill>
          <a:blip r:embed="rId3"/>
          <a:stretch>
            <a:fillRect/>
          </a:stretch>
        </p:blipFill>
        <p:spPr>
          <a:xfrm>
            <a:off x="9503900" y="86192"/>
            <a:ext cx="2314575" cy="2962275"/>
          </a:xfrm>
          <a:prstGeom prst="rect">
            <a:avLst/>
          </a:prstGeom>
        </p:spPr>
      </p:pic>
      <p:pic>
        <p:nvPicPr>
          <p:cNvPr id="9" name="Imagen 8">
            <a:extLst>
              <a:ext uri="{FF2B5EF4-FFF2-40B4-BE49-F238E27FC236}">
                <a16:creationId xmlns:a16="http://schemas.microsoft.com/office/drawing/2014/main" id="{CB823BDE-4BE2-5C90-B408-878DC3F3E8C5}"/>
              </a:ext>
            </a:extLst>
          </p:cNvPr>
          <p:cNvPicPr>
            <a:picLocks noChangeAspect="1"/>
          </p:cNvPicPr>
          <p:nvPr/>
        </p:nvPicPr>
        <p:blipFill>
          <a:blip r:embed="rId4"/>
          <a:stretch>
            <a:fillRect/>
          </a:stretch>
        </p:blipFill>
        <p:spPr>
          <a:xfrm>
            <a:off x="192219" y="4166720"/>
            <a:ext cx="6267450" cy="1876425"/>
          </a:xfrm>
          <a:prstGeom prst="rect">
            <a:avLst/>
          </a:prstGeom>
        </p:spPr>
      </p:pic>
      <p:pic>
        <p:nvPicPr>
          <p:cNvPr id="11" name="Imagen 10">
            <a:extLst>
              <a:ext uri="{FF2B5EF4-FFF2-40B4-BE49-F238E27FC236}">
                <a16:creationId xmlns:a16="http://schemas.microsoft.com/office/drawing/2014/main" id="{D18810FC-C67C-A7A7-4AE8-0AE70868C257}"/>
              </a:ext>
            </a:extLst>
          </p:cNvPr>
          <p:cNvPicPr>
            <a:picLocks noChangeAspect="1"/>
          </p:cNvPicPr>
          <p:nvPr/>
        </p:nvPicPr>
        <p:blipFill>
          <a:blip r:embed="rId5"/>
          <a:stretch>
            <a:fillRect/>
          </a:stretch>
        </p:blipFill>
        <p:spPr>
          <a:xfrm>
            <a:off x="7141700" y="2395537"/>
            <a:ext cx="1752600" cy="2066925"/>
          </a:xfrm>
          <a:prstGeom prst="rect">
            <a:avLst/>
          </a:prstGeom>
        </p:spPr>
      </p:pic>
      <p:sp>
        <p:nvSpPr>
          <p:cNvPr id="12" name="Marcador de contenido 2">
            <a:extLst>
              <a:ext uri="{FF2B5EF4-FFF2-40B4-BE49-F238E27FC236}">
                <a16:creationId xmlns:a16="http://schemas.microsoft.com/office/drawing/2014/main" id="{672A65D7-43EF-AFF7-1D74-799B5B66EEFC}"/>
              </a:ext>
            </a:extLst>
          </p:cNvPr>
          <p:cNvSpPr>
            <a:spLocks noGrp="1"/>
          </p:cNvSpPr>
          <p:nvPr>
            <p:ph idx="1"/>
          </p:nvPr>
        </p:nvSpPr>
        <p:spPr>
          <a:xfrm>
            <a:off x="7380138" y="4834901"/>
            <a:ext cx="4438337" cy="1790752"/>
          </a:xfrm>
        </p:spPr>
        <p:txBody>
          <a:bodyPr/>
          <a:lstStyle/>
          <a:p>
            <a:r>
              <a:rPr lang="es-MX" b="0" i="0" dirty="0">
                <a:solidFill>
                  <a:srgbClr val="1F1F1F"/>
                </a:solidFill>
                <a:effectLst/>
                <a:latin typeface="Source Sans Pro" panose="020B0503030403020204" pitchFamily="34" charset="0"/>
              </a:rPr>
              <a:t>Los datos cuantitativos suelen mostrar el qué, y los datos cualitativos suelen mostrar el por qué. </a:t>
            </a:r>
            <a:endParaRPr lang="es-MX" dirty="0"/>
          </a:p>
        </p:txBody>
      </p:sp>
    </p:spTree>
    <p:extLst>
      <p:ext uri="{BB962C8B-B14F-4D97-AF65-F5344CB8AC3E}">
        <p14:creationId xmlns:p14="http://schemas.microsoft.com/office/powerpoint/2010/main" val="19349839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8B749E9-1138-78AA-89D8-0A08576A13A0}"/>
              </a:ext>
            </a:extLst>
          </p:cNvPr>
          <p:cNvPicPr>
            <a:picLocks noChangeAspect="1"/>
          </p:cNvPicPr>
          <p:nvPr/>
        </p:nvPicPr>
        <p:blipFill>
          <a:blip r:embed="rId2"/>
          <a:stretch>
            <a:fillRect/>
          </a:stretch>
        </p:blipFill>
        <p:spPr>
          <a:xfrm>
            <a:off x="2296634" y="4648667"/>
            <a:ext cx="1990725" cy="1838325"/>
          </a:xfrm>
          <a:prstGeom prst="rect">
            <a:avLst/>
          </a:prstGeom>
        </p:spPr>
      </p:pic>
      <p:sp>
        <p:nvSpPr>
          <p:cNvPr id="6" name="Marcador de contenido 2">
            <a:extLst>
              <a:ext uri="{FF2B5EF4-FFF2-40B4-BE49-F238E27FC236}">
                <a16:creationId xmlns:a16="http://schemas.microsoft.com/office/drawing/2014/main" id="{A6AA5C84-3C43-14DE-BB13-036D90BE34A8}"/>
              </a:ext>
            </a:extLst>
          </p:cNvPr>
          <p:cNvSpPr txBox="1">
            <a:spLocks/>
          </p:cNvSpPr>
          <p:nvPr/>
        </p:nvSpPr>
        <p:spPr>
          <a:xfrm>
            <a:off x="358226" y="5091665"/>
            <a:ext cx="1938408" cy="952331"/>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MX" dirty="0">
                <a:solidFill>
                  <a:srgbClr val="1F1F1F"/>
                </a:solidFill>
                <a:latin typeface="Source Sans Pro" panose="020B0503030403020204" pitchFamily="34" charset="0"/>
              </a:rPr>
              <a:t>Tools </a:t>
            </a:r>
            <a:r>
              <a:rPr lang="es-MX" dirty="0" err="1">
                <a:solidFill>
                  <a:srgbClr val="1F1F1F"/>
                </a:solidFill>
                <a:latin typeface="Source Sans Pro" panose="020B0503030403020204" pitchFamily="34" charset="0"/>
              </a:rPr>
              <a:t>to</a:t>
            </a:r>
            <a:r>
              <a:rPr lang="es-MX" dirty="0">
                <a:solidFill>
                  <a:srgbClr val="1F1F1F"/>
                </a:solidFill>
                <a:latin typeface="Source Sans Pro" panose="020B0503030403020204" pitchFamily="34" charset="0"/>
              </a:rPr>
              <a:t> </a:t>
            </a:r>
            <a:r>
              <a:rPr lang="es-MX" dirty="0" err="1">
                <a:solidFill>
                  <a:srgbClr val="1F1F1F"/>
                </a:solidFill>
                <a:latin typeface="Source Sans Pro" panose="020B0503030403020204" pitchFamily="34" charset="0"/>
              </a:rPr>
              <a:t>represent</a:t>
            </a:r>
            <a:r>
              <a:rPr lang="es-MX" dirty="0">
                <a:solidFill>
                  <a:srgbClr val="1F1F1F"/>
                </a:solidFill>
                <a:latin typeface="Source Sans Pro" panose="020B0503030403020204" pitchFamily="34" charset="0"/>
              </a:rPr>
              <a:t> Data</a:t>
            </a:r>
            <a:endParaRPr lang="es-MX" dirty="0"/>
          </a:p>
        </p:txBody>
      </p:sp>
      <p:pic>
        <p:nvPicPr>
          <p:cNvPr id="8" name="Imagen 7">
            <a:extLst>
              <a:ext uri="{FF2B5EF4-FFF2-40B4-BE49-F238E27FC236}">
                <a16:creationId xmlns:a16="http://schemas.microsoft.com/office/drawing/2014/main" id="{053357C8-ABC5-D9A1-F4FE-40618B3ADEF4}"/>
              </a:ext>
            </a:extLst>
          </p:cNvPr>
          <p:cNvPicPr>
            <a:picLocks noChangeAspect="1"/>
          </p:cNvPicPr>
          <p:nvPr/>
        </p:nvPicPr>
        <p:blipFill>
          <a:blip r:embed="rId3"/>
          <a:stretch>
            <a:fillRect/>
          </a:stretch>
        </p:blipFill>
        <p:spPr>
          <a:xfrm>
            <a:off x="179139" y="47129"/>
            <a:ext cx="5722494" cy="1514981"/>
          </a:xfrm>
          <a:prstGeom prst="rect">
            <a:avLst/>
          </a:prstGeom>
        </p:spPr>
      </p:pic>
      <p:pic>
        <p:nvPicPr>
          <p:cNvPr id="12" name="Imagen 11">
            <a:extLst>
              <a:ext uri="{FF2B5EF4-FFF2-40B4-BE49-F238E27FC236}">
                <a16:creationId xmlns:a16="http://schemas.microsoft.com/office/drawing/2014/main" id="{EA12F673-BC1B-A25A-F107-BEA1CF686B93}"/>
              </a:ext>
            </a:extLst>
          </p:cNvPr>
          <p:cNvPicPr>
            <a:picLocks noChangeAspect="1"/>
          </p:cNvPicPr>
          <p:nvPr/>
        </p:nvPicPr>
        <p:blipFill>
          <a:blip r:embed="rId4"/>
          <a:stretch>
            <a:fillRect/>
          </a:stretch>
        </p:blipFill>
        <p:spPr>
          <a:xfrm>
            <a:off x="612725" y="2769969"/>
            <a:ext cx="4086866" cy="1213920"/>
          </a:xfrm>
          <a:prstGeom prst="rect">
            <a:avLst/>
          </a:prstGeom>
        </p:spPr>
      </p:pic>
      <p:pic>
        <p:nvPicPr>
          <p:cNvPr id="14" name="Imagen 13">
            <a:extLst>
              <a:ext uri="{FF2B5EF4-FFF2-40B4-BE49-F238E27FC236}">
                <a16:creationId xmlns:a16="http://schemas.microsoft.com/office/drawing/2014/main" id="{3A9DE382-FFEF-7E3C-AF43-28EFFA2E892E}"/>
              </a:ext>
            </a:extLst>
          </p:cNvPr>
          <p:cNvPicPr>
            <a:picLocks noChangeAspect="1"/>
          </p:cNvPicPr>
          <p:nvPr/>
        </p:nvPicPr>
        <p:blipFill>
          <a:blip r:embed="rId5"/>
          <a:stretch>
            <a:fillRect/>
          </a:stretch>
        </p:blipFill>
        <p:spPr>
          <a:xfrm>
            <a:off x="5901633" y="47129"/>
            <a:ext cx="6028660" cy="2384179"/>
          </a:xfrm>
          <a:prstGeom prst="rect">
            <a:avLst/>
          </a:prstGeom>
        </p:spPr>
      </p:pic>
      <p:pic>
        <p:nvPicPr>
          <p:cNvPr id="16" name="Imagen 15">
            <a:extLst>
              <a:ext uri="{FF2B5EF4-FFF2-40B4-BE49-F238E27FC236}">
                <a16:creationId xmlns:a16="http://schemas.microsoft.com/office/drawing/2014/main" id="{F98DFE30-5710-D0BC-F189-2506E64C0121}"/>
              </a:ext>
            </a:extLst>
          </p:cNvPr>
          <p:cNvPicPr>
            <a:picLocks noChangeAspect="1"/>
          </p:cNvPicPr>
          <p:nvPr/>
        </p:nvPicPr>
        <p:blipFill>
          <a:blip r:embed="rId6"/>
          <a:stretch>
            <a:fillRect/>
          </a:stretch>
        </p:blipFill>
        <p:spPr>
          <a:xfrm>
            <a:off x="6096000" y="3406804"/>
            <a:ext cx="5265685" cy="2058248"/>
          </a:xfrm>
          <a:prstGeom prst="rect">
            <a:avLst/>
          </a:prstGeom>
        </p:spPr>
      </p:pic>
    </p:spTree>
    <p:extLst>
      <p:ext uri="{BB962C8B-B14F-4D97-AF65-F5344CB8AC3E}">
        <p14:creationId xmlns:p14="http://schemas.microsoft.com/office/powerpoint/2010/main" val="515881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46EB6DB0-CA96-3794-D6F8-692BBF62E9B1}"/>
              </a:ext>
            </a:extLst>
          </p:cNvPr>
          <p:cNvSpPr txBox="1"/>
          <p:nvPr/>
        </p:nvSpPr>
        <p:spPr>
          <a:xfrm>
            <a:off x="1044387" y="1452283"/>
            <a:ext cx="5241043" cy="3477875"/>
          </a:xfrm>
          <a:prstGeom prst="rect">
            <a:avLst/>
          </a:prstGeom>
          <a:noFill/>
        </p:spPr>
        <p:txBody>
          <a:bodyPr wrap="square" rtlCol="0">
            <a:spAutoFit/>
          </a:bodyPr>
          <a:lstStyle/>
          <a:p>
            <a:pPr algn="l">
              <a:buFont typeface="Arial" panose="020B0604020202020204" pitchFamily="34" charset="0"/>
              <a:buChar char="•"/>
            </a:pPr>
            <a:r>
              <a:rPr lang="es-MX" sz="2200" i="0" dirty="0">
                <a:solidFill>
                  <a:schemeClr val="accent5">
                    <a:lumMod val="75000"/>
                  </a:schemeClr>
                </a:solidFill>
                <a:effectLst/>
                <a:latin typeface="Google Sans"/>
              </a:rPr>
              <a:t>Cómo los analistas de datos resuelven problemas con los datos</a:t>
            </a:r>
          </a:p>
          <a:p>
            <a:pPr algn="l">
              <a:buFont typeface="Arial" panose="020B0604020202020204" pitchFamily="34" charset="0"/>
              <a:buChar char="•"/>
            </a:pPr>
            <a:r>
              <a:rPr lang="es-MX" sz="2200" i="0" dirty="0">
                <a:solidFill>
                  <a:schemeClr val="accent5">
                    <a:lumMod val="75000"/>
                  </a:schemeClr>
                </a:solidFill>
                <a:effectLst/>
                <a:latin typeface="Google Sans"/>
              </a:rPr>
              <a:t>El uso del análisis para tomar decisiones basadas en datos</a:t>
            </a:r>
          </a:p>
          <a:p>
            <a:pPr algn="l">
              <a:buFont typeface="Arial" panose="020B0604020202020204" pitchFamily="34" charset="0"/>
              <a:buChar char="•"/>
            </a:pPr>
            <a:r>
              <a:rPr lang="es-MX" sz="2200" i="0" dirty="0">
                <a:solidFill>
                  <a:schemeClr val="accent5">
                    <a:lumMod val="75000"/>
                  </a:schemeClr>
                </a:solidFill>
                <a:effectLst/>
                <a:latin typeface="Google Sans"/>
              </a:rPr>
              <a:t>Fórmulas y funciones de las hojas de cálculo</a:t>
            </a:r>
          </a:p>
          <a:p>
            <a:pPr algn="l">
              <a:buFont typeface="Arial" panose="020B0604020202020204" pitchFamily="34" charset="0"/>
              <a:buChar char="•"/>
            </a:pPr>
            <a:r>
              <a:rPr lang="es-MX" sz="2200" i="0" dirty="0">
                <a:solidFill>
                  <a:schemeClr val="accent5">
                    <a:lumMod val="75000"/>
                  </a:schemeClr>
                </a:solidFill>
                <a:effectLst/>
                <a:latin typeface="Google Sans"/>
              </a:rPr>
              <a:t>Conceptos básicos sobre el panel, que incluyen una introducción a </a:t>
            </a:r>
            <a:r>
              <a:rPr lang="es-MX" sz="2200" i="0" dirty="0" err="1">
                <a:solidFill>
                  <a:schemeClr val="accent5">
                    <a:lumMod val="75000"/>
                  </a:schemeClr>
                </a:solidFill>
                <a:effectLst/>
                <a:latin typeface="Google Sans"/>
              </a:rPr>
              <a:t>Tableau</a:t>
            </a:r>
            <a:endParaRPr lang="es-MX" sz="2200" i="0" dirty="0">
              <a:solidFill>
                <a:schemeClr val="accent5">
                  <a:lumMod val="75000"/>
                </a:schemeClr>
              </a:solidFill>
              <a:effectLst/>
              <a:latin typeface="Google Sans"/>
            </a:endParaRPr>
          </a:p>
          <a:p>
            <a:pPr algn="l">
              <a:buFont typeface="Arial" panose="020B0604020202020204" pitchFamily="34" charset="0"/>
              <a:buChar char="•"/>
            </a:pPr>
            <a:r>
              <a:rPr lang="es-MX" sz="2200" i="0" dirty="0">
                <a:solidFill>
                  <a:schemeClr val="accent5">
                    <a:lumMod val="75000"/>
                  </a:schemeClr>
                </a:solidFill>
                <a:effectLst/>
                <a:latin typeface="Google Sans"/>
              </a:rPr>
              <a:t>Conceptos básicos sobre informes de datos</a:t>
            </a:r>
          </a:p>
          <a:p>
            <a:endParaRPr lang="es-MX" sz="2200" dirty="0">
              <a:solidFill>
                <a:schemeClr val="accent5">
                  <a:lumMod val="75000"/>
                </a:schemeClr>
              </a:solidFill>
            </a:endParaRPr>
          </a:p>
        </p:txBody>
      </p:sp>
      <p:sp>
        <p:nvSpPr>
          <p:cNvPr id="7" name="CuadroTexto 6">
            <a:extLst>
              <a:ext uri="{FF2B5EF4-FFF2-40B4-BE49-F238E27FC236}">
                <a16:creationId xmlns:a16="http://schemas.microsoft.com/office/drawing/2014/main" id="{756C8163-F1BE-AE76-6759-5F97BD0F1854}"/>
              </a:ext>
            </a:extLst>
          </p:cNvPr>
          <p:cNvSpPr txBox="1"/>
          <p:nvPr/>
        </p:nvSpPr>
        <p:spPr>
          <a:xfrm>
            <a:off x="7879977" y="1760059"/>
            <a:ext cx="3092824" cy="2862322"/>
          </a:xfrm>
          <a:prstGeom prst="rect">
            <a:avLst/>
          </a:prstGeom>
          <a:noFill/>
        </p:spPr>
        <p:txBody>
          <a:bodyPr wrap="square" rtlCol="0">
            <a:spAutoFit/>
          </a:bodyPr>
          <a:lstStyle/>
          <a:p>
            <a:pPr algn="l">
              <a:buFont typeface="Arial" panose="020B0604020202020204" pitchFamily="34" charset="0"/>
              <a:buChar char="•"/>
            </a:pPr>
            <a:r>
              <a:rPr lang="es-MX" b="0" i="0" dirty="0">
                <a:solidFill>
                  <a:schemeClr val="accent5">
                    <a:lumMod val="75000"/>
                  </a:schemeClr>
                </a:solidFill>
                <a:effectLst/>
                <a:latin typeface="Google Sans"/>
              </a:rPr>
              <a:t>Formular preguntas SMART y efectivas</a:t>
            </a:r>
          </a:p>
          <a:p>
            <a:pPr algn="l">
              <a:buFont typeface="Arial" panose="020B0604020202020204" pitchFamily="34" charset="0"/>
              <a:buChar char="•"/>
            </a:pPr>
            <a:r>
              <a:rPr lang="es-MX" b="0" i="0" dirty="0">
                <a:solidFill>
                  <a:schemeClr val="accent5">
                    <a:lumMod val="75000"/>
                  </a:schemeClr>
                </a:solidFill>
                <a:effectLst/>
                <a:latin typeface="Google Sans"/>
              </a:rPr>
              <a:t>Estructurar tus pensamientos</a:t>
            </a:r>
          </a:p>
          <a:p>
            <a:pPr algn="l">
              <a:buFont typeface="Arial" panose="020B0604020202020204" pitchFamily="34" charset="0"/>
              <a:buChar char="•"/>
            </a:pPr>
            <a:r>
              <a:rPr lang="es-MX" b="0" i="0" dirty="0">
                <a:solidFill>
                  <a:schemeClr val="accent5">
                    <a:lumMod val="75000"/>
                  </a:schemeClr>
                </a:solidFill>
                <a:effectLst/>
                <a:latin typeface="Google Sans"/>
              </a:rPr>
              <a:t>Resumen de datos</a:t>
            </a:r>
          </a:p>
          <a:p>
            <a:pPr algn="l">
              <a:buFont typeface="Arial" panose="020B0604020202020204" pitchFamily="34" charset="0"/>
              <a:buChar char="•"/>
            </a:pPr>
            <a:r>
              <a:rPr lang="es-MX" b="0" i="0" dirty="0">
                <a:solidFill>
                  <a:schemeClr val="accent5">
                    <a:lumMod val="75000"/>
                  </a:schemeClr>
                </a:solidFill>
                <a:effectLst/>
                <a:latin typeface="Google Sans"/>
              </a:rPr>
              <a:t>Contextualizar cada cosa</a:t>
            </a:r>
          </a:p>
          <a:p>
            <a:pPr algn="l">
              <a:buFont typeface="Arial" panose="020B0604020202020204" pitchFamily="34" charset="0"/>
              <a:buChar char="•"/>
            </a:pPr>
            <a:r>
              <a:rPr lang="es-MX" b="0" i="0" dirty="0">
                <a:solidFill>
                  <a:schemeClr val="accent5">
                    <a:lumMod val="75000"/>
                  </a:schemeClr>
                </a:solidFill>
                <a:effectLst/>
                <a:latin typeface="Google Sans"/>
              </a:rPr>
              <a:t>Gestionar las expectativas del equipo y los interesados</a:t>
            </a:r>
          </a:p>
          <a:p>
            <a:pPr algn="l">
              <a:buFont typeface="Arial" panose="020B0604020202020204" pitchFamily="34" charset="0"/>
              <a:buChar char="•"/>
            </a:pPr>
            <a:r>
              <a:rPr lang="es-MX" b="0" i="0" dirty="0">
                <a:solidFill>
                  <a:schemeClr val="accent5">
                    <a:lumMod val="75000"/>
                  </a:schemeClr>
                </a:solidFill>
                <a:effectLst/>
                <a:latin typeface="Google Sans"/>
              </a:rPr>
              <a:t>Resolución de problemas y conflictos</a:t>
            </a:r>
          </a:p>
          <a:p>
            <a:endParaRPr lang="es-MX" dirty="0">
              <a:solidFill>
                <a:schemeClr val="accent5">
                  <a:lumMod val="75000"/>
                </a:schemeClr>
              </a:solidFill>
            </a:endParaRPr>
          </a:p>
        </p:txBody>
      </p:sp>
    </p:spTree>
    <p:extLst>
      <p:ext uri="{BB962C8B-B14F-4D97-AF65-F5344CB8AC3E}">
        <p14:creationId xmlns:p14="http://schemas.microsoft.com/office/powerpoint/2010/main" val="2167195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0C6AB07-17E7-35F7-1EC5-19ECBF86F099}"/>
              </a:ext>
            </a:extLst>
          </p:cNvPr>
          <p:cNvPicPr>
            <a:picLocks noChangeAspect="1"/>
          </p:cNvPicPr>
          <p:nvPr/>
        </p:nvPicPr>
        <p:blipFill>
          <a:blip r:embed="rId2"/>
          <a:stretch>
            <a:fillRect/>
          </a:stretch>
        </p:blipFill>
        <p:spPr>
          <a:xfrm>
            <a:off x="299803" y="269823"/>
            <a:ext cx="6684490" cy="2383436"/>
          </a:xfrm>
          <a:prstGeom prst="rect">
            <a:avLst/>
          </a:prstGeom>
        </p:spPr>
      </p:pic>
      <p:pic>
        <p:nvPicPr>
          <p:cNvPr id="7" name="Imagen 6">
            <a:extLst>
              <a:ext uri="{FF2B5EF4-FFF2-40B4-BE49-F238E27FC236}">
                <a16:creationId xmlns:a16="http://schemas.microsoft.com/office/drawing/2014/main" id="{4FE7D5D1-CE8C-3EBC-CC83-56881D91BC05}"/>
              </a:ext>
            </a:extLst>
          </p:cNvPr>
          <p:cNvPicPr>
            <a:picLocks noChangeAspect="1"/>
          </p:cNvPicPr>
          <p:nvPr/>
        </p:nvPicPr>
        <p:blipFill>
          <a:blip r:embed="rId3"/>
          <a:stretch>
            <a:fillRect/>
          </a:stretch>
        </p:blipFill>
        <p:spPr>
          <a:xfrm>
            <a:off x="5336498" y="2930298"/>
            <a:ext cx="5796197" cy="1589518"/>
          </a:xfrm>
          <a:prstGeom prst="rect">
            <a:avLst/>
          </a:prstGeom>
        </p:spPr>
      </p:pic>
      <p:pic>
        <p:nvPicPr>
          <p:cNvPr id="9" name="Imagen 8">
            <a:extLst>
              <a:ext uri="{FF2B5EF4-FFF2-40B4-BE49-F238E27FC236}">
                <a16:creationId xmlns:a16="http://schemas.microsoft.com/office/drawing/2014/main" id="{101DF052-E19F-50EA-2B74-7EBB825D99DF}"/>
              </a:ext>
            </a:extLst>
          </p:cNvPr>
          <p:cNvPicPr>
            <a:picLocks noChangeAspect="1"/>
          </p:cNvPicPr>
          <p:nvPr/>
        </p:nvPicPr>
        <p:blipFill>
          <a:blip r:embed="rId4"/>
          <a:stretch>
            <a:fillRect/>
          </a:stretch>
        </p:blipFill>
        <p:spPr>
          <a:xfrm>
            <a:off x="299803" y="4796855"/>
            <a:ext cx="5154907" cy="1459066"/>
          </a:xfrm>
          <a:prstGeom prst="rect">
            <a:avLst/>
          </a:prstGeom>
        </p:spPr>
      </p:pic>
    </p:spTree>
    <p:extLst>
      <p:ext uri="{BB962C8B-B14F-4D97-AF65-F5344CB8AC3E}">
        <p14:creationId xmlns:p14="http://schemas.microsoft.com/office/powerpoint/2010/main" val="775495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C15121-A241-C79C-5E9C-6726DAA6851D}"/>
              </a:ext>
            </a:extLst>
          </p:cNvPr>
          <p:cNvSpPr>
            <a:spLocks noGrp="1"/>
          </p:cNvSpPr>
          <p:nvPr>
            <p:ph type="title"/>
          </p:nvPr>
        </p:nvSpPr>
        <p:spPr>
          <a:xfrm>
            <a:off x="4465821" y="323953"/>
            <a:ext cx="1979951" cy="714167"/>
          </a:xfrm>
        </p:spPr>
        <p:txBody>
          <a:bodyPr/>
          <a:lstStyle/>
          <a:p>
            <a:r>
              <a:rPr lang="es-MX" dirty="0"/>
              <a:t>Panel </a:t>
            </a:r>
          </a:p>
        </p:txBody>
      </p:sp>
      <p:sp>
        <p:nvSpPr>
          <p:cNvPr id="3" name="Marcador de contenido 2">
            <a:extLst>
              <a:ext uri="{FF2B5EF4-FFF2-40B4-BE49-F238E27FC236}">
                <a16:creationId xmlns:a16="http://schemas.microsoft.com/office/drawing/2014/main" id="{63F283AF-0CAB-BE1C-F9BD-34C19F11437E}"/>
              </a:ext>
            </a:extLst>
          </p:cNvPr>
          <p:cNvSpPr>
            <a:spLocks noGrp="1"/>
          </p:cNvSpPr>
          <p:nvPr>
            <p:ph idx="1"/>
          </p:nvPr>
        </p:nvSpPr>
        <p:spPr>
          <a:xfrm>
            <a:off x="1274164" y="1216337"/>
            <a:ext cx="9413824" cy="5317710"/>
          </a:xfrm>
        </p:spPr>
        <p:txBody>
          <a:bodyPr>
            <a:normAutofit/>
          </a:bodyPr>
          <a:lstStyle/>
          <a:p>
            <a:pPr marL="0" indent="0" algn="l">
              <a:buNone/>
            </a:pPr>
            <a:r>
              <a:rPr lang="es-MX" sz="2000" b="1" i="0" dirty="0">
                <a:solidFill>
                  <a:srgbClr val="1F1F1F"/>
                </a:solidFill>
                <a:effectLst/>
                <a:latin typeface="unset"/>
              </a:rPr>
              <a:t>1. Identificar a los interesados que necesitan ver los datos y cómo los usarán</a:t>
            </a:r>
            <a:endParaRPr lang="es-MX" sz="2000" b="0" i="0" dirty="0">
              <a:solidFill>
                <a:srgbClr val="1F1F1F"/>
              </a:solidFill>
              <a:effectLst/>
              <a:latin typeface="unset"/>
            </a:endParaRPr>
          </a:p>
          <a:p>
            <a:pPr marL="0" indent="0" algn="l">
              <a:buNone/>
            </a:pPr>
            <a:r>
              <a:rPr lang="es-MX" sz="2000" b="1" i="0" dirty="0">
                <a:solidFill>
                  <a:srgbClr val="1F1F1F"/>
                </a:solidFill>
                <a:effectLst/>
                <a:latin typeface="unset"/>
              </a:rPr>
              <a:t>2. Diseñar el panel (lo que se debe mostrar)</a:t>
            </a:r>
          </a:p>
          <a:p>
            <a:pPr algn="l">
              <a:buFont typeface="Arial" panose="020B0604020202020204" pitchFamily="34" charset="0"/>
              <a:buChar char="•"/>
            </a:pPr>
            <a:r>
              <a:rPr lang="es-MX" sz="2000" b="0" i="0" dirty="0">
                <a:solidFill>
                  <a:srgbClr val="1F1F1F"/>
                </a:solidFill>
                <a:effectLst/>
                <a:latin typeface="unset"/>
              </a:rPr>
              <a:t>Usa un encabezado claro para etiquetar la información</a:t>
            </a:r>
          </a:p>
          <a:p>
            <a:pPr algn="l">
              <a:buFont typeface="Arial" panose="020B0604020202020204" pitchFamily="34" charset="0"/>
              <a:buChar char="•"/>
            </a:pPr>
            <a:r>
              <a:rPr lang="es-MX" sz="2000" b="0" i="0" dirty="0">
                <a:solidFill>
                  <a:srgbClr val="1F1F1F"/>
                </a:solidFill>
                <a:effectLst/>
                <a:latin typeface="unset"/>
              </a:rPr>
              <a:t>Agrega descripciones de texto cortas a cada visualización</a:t>
            </a:r>
          </a:p>
          <a:p>
            <a:pPr algn="l">
              <a:buFont typeface="Arial" panose="020B0604020202020204" pitchFamily="34" charset="0"/>
              <a:buChar char="•"/>
            </a:pPr>
            <a:r>
              <a:rPr lang="es-MX" sz="2000" b="0" i="0" dirty="0">
                <a:solidFill>
                  <a:srgbClr val="1F1F1F"/>
                </a:solidFill>
                <a:effectLst/>
                <a:latin typeface="unset"/>
              </a:rPr>
              <a:t>Muestra la información más importante en la parte superior</a:t>
            </a:r>
          </a:p>
          <a:p>
            <a:pPr marL="0" indent="0" algn="l">
              <a:buNone/>
            </a:pPr>
            <a:r>
              <a:rPr lang="es-MX" sz="2000" b="1" i="0" dirty="0">
                <a:solidFill>
                  <a:srgbClr val="1F1F1F"/>
                </a:solidFill>
                <a:effectLst/>
                <a:latin typeface="unset"/>
              </a:rPr>
              <a:t>3. Crea prototipos si lo deseas</a:t>
            </a:r>
            <a:endParaRPr lang="es-MX" sz="2000" b="0" i="0" dirty="0">
              <a:solidFill>
                <a:srgbClr val="1F1F1F"/>
              </a:solidFill>
              <a:effectLst/>
              <a:latin typeface="unset"/>
            </a:endParaRPr>
          </a:p>
          <a:p>
            <a:pPr marL="0" indent="0" algn="l">
              <a:buNone/>
            </a:pPr>
            <a:r>
              <a:rPr lang="es-MX" sz="2000" b="1" i="0" dirty="0">
                <a:solidFill>
                  <a:srgbClr val="1F1F1F"/>
                </a:solidFill>
                <a:effectLst/>
                <a:latin typeface="unset"/>
              </a:rPr>
              <a:t>4. Selecciona las visualizaciones que utilizarás en el panel</a:t>
            </a:r>
          </a:p>
          <a:p>
            <a:pPr algn="l"/>
            <a:r>
              <a:rPr lang="es-MX" sz="2000" b="0" i="0" dirty="0">
                <a:solidFill>
                  <a:srgbClr val="1F1F1F"/>
                </a:solidFill>
                <a:effectLst/>
                <a:latin typeface="unset"/>
              </a:rPr>
              <a:t>muchas opciones y todo depende de la historia de datos que cuentes. </a:t>
            </a:r>
          </a:p>
          <a:p>
            <a:pPr marL="0" indent="0" algn="l">
              <a:buNone/>
            </a:pPr>
            <a:r>
              <a:rPr lang="es-MX" sz="2000" b="1" i="0" dirty="0">
                <a:solidFill>
                  <a:srgbClr val="1F1F1F"/>
                </a:solidFill>
                <a:effectLst/>
                <a:latin typeface="unset"/>
              </a:rPr>
              <a:t>5. Crea filtros según sea necesario</a:t>
            </a:r>
            <a:endParaRPr lang="es-MX" sz="2000" b="0" i="0" dirty="0">
              <a:solidFill>
                <a:srgbClr val="1F1F1F"/>
              </a:solidFill>
              <a:effectLst/>
              <a:latin typeface="unset"/>
            </a:endParaRPr>
          </a:p>
          <a:p>
            <a:r>
              <a:rPr lang="es-MX" sz="2000" b="0" i="0" dirty="0">
                <a:solidFill>
                  <a:srgbClr val="1F1F1F"/>
                </a:solidFill>
                <a:effectLst/>
                <a:latin typeface="unset"/>
              </a:rPr>
              <a:t>muestran ciertos datos mientras ocultan el resto de los datos de un panel. Esto puede ser de gran ayuda para identificar patrones mientras se mantienen intactos los datos originales.</a:t>
            </a:r>
            <a:endParaRPr lang="es-MX" sz="2000" dirty="0">
              <a:latin typeface="unset"/>
            </a:endParaRPr>
          </a:p>
          <a:p>
            <a:pPr marL="0" indent="0" algn="l">
              <a:buNone/>
            </a:pPr>
            <a:r>
              <a:rPr lang="es-MX" sz="1900" b="1" i="0" dirty="0">
                <a:solidFill>
                  <a:srgbClr val="1F1F1F"/>
                </a:solidFill>
                <a:effectLst/>
                <a:latin typeface="unset"/>
              </a:rPr>
              <a:t>Los paneles forman parte de un viaje de negocios</a:t>
            </a:r>
            <a:endParaRPr lang="es-MX" sz="1900" b="1" i="0" dirty="0">
              <a:solidFill>
                <a:srgbClr val="1F1F1F"/>
              </a:solidFill>
              <a:effectLst/>
              <a:latin typeface="Source Sans Pro" panose="020B0503030403020204" pitchFamily="34" charset="0"/>
            </a:endParaRPr>
          </a:p>
        </p:txBody>
      </p:sp>
    </p:spTree>
    <p:extLst>
      <p:ext uri="{BB962C8B-B14F-4D97-AF65-F5344CB8AC3E}">
        <p14:creationId xmlns:p14="http://schemas.microsoft.com/office/powerpoint/2010/main" val="555750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A3D5021-4D7E-0738-0664-9FAA411EE126}"/>
              </a:ext>
            </a:extLst>
          </p:cNvPr>
          <p:cNvSpPr>
            <a:spLocks noGrp="1"/>
          </p:cNvSpPr>
          <p:nvPr>
            <p:ph idx="1"/>
          </p:nvPr>
        </p:nvSpPr>
        <p:spPr>
          <a:xfrm>
            <a:off x="599606" y="3934918"/>
            <a:ext cx="11248869" cy="2691750"/>
          </a:xfrm>
        </p:spPr>
        <p:txBody>
          <a:bodyPr>
            <a:normAutofit/>
          </a:bodyPr>
          <a:lstStyle/>
          <a:p>
            <a:pPr marL="0" indent="0">
              <a:buNone/>
            </a:pPr>
            <a:r>
              <a:rPr lang="es-MX" sz="2000" dirty="0"/>
              <a:t>Paneles : E</a:t>
            </a:r>
            <a:r>
              <a:rPr lang="es-MX" sz="2000" b="0" i="0" dirty="0">
                <a:solidFill>
                  <a:srgbClr val="1F1F1F"/>
                </a:solidFill>
                <a:effectLst/>
                <a:latin typeface="Source Sans Pro" panose="020B0503030403020204" pitchFamily="34" charset="0"/>
              </a:rPr>
              <a:t>s un punto de acceso único para administrar la información de una empresa. Permite a los analistas extraer información clave de los datos en una revisión rápida visualizando los datos de forma que los hallazgos sean fáciles de entender.</a:t>
            </a:r>
          </a:p>
          <a:p>
            <a:pPr algn="l"/>
            <a:r>
              <a:rPr lang="es-MX" sz="2000" b="1" i="0" dirty="0">
                <a:solidFill>
                  <a:srgbClr val="1F1F1F"/>
                </a:solidFill>
                <a:effectLst/>
                <a:latin typeface="unset"/>
              </a:rPr>
              <a:t>Estratégico</a:t>
            </a:r>
            <a:r>
              <a:rPr lang="es-MX" sz="2000" b="0" i="0" dirty="0">
                <a:solidFill>
                  <a:srgbClr val="1F1F1F"/>
                </a:solidFill>
                <a:effectLst/>
                <a:latin typeface="Source Sans Pro" panose="020B0503030403020204" pitchFamily="34" charset="0"/>
              </a:rPr>
              <a:t>: se centra en objetivos y estrategias a largo plazo al más alto nivel de métricas</a:t>
            </a:r>
          </a:p>
          <a:p>
            <a:pPr algn="l"/>
            <a:r>
              <a:rPr lang="es-MX" sz="2000" b="1" i="0" dirty="0">
                <a:solidFill>
                  <a:srgbClr val="1F1F1F"/>
                </a:solidFill>
                <a:effectLst/>
                <a:latin typeface="unset"/>
              </a:rPr>
              <a:t>Operativo: </a:t>
            </a:r>
            <a:r>
              <a:rPr lang="es-MX" sz="2000" b="0" i="0" dirty="0">
                <a:solidFill>
                  <a:srgbClr val="1F1F1F"/>
                </a:solidFill>
                <a:effectLst/>
                <a:latin typeface="Source Sans Pro" panose="020B0503030403020204" pitchFamily="34" charset="0"/>
              </a:rPr>
              <a:t>presenta un seguimiento del desempeño a corto plazo y objetivos intermedios</a:t>
            </a:r>
          </a:p>
          <a:p>
            <a:pPr algn="l"/>
            <a:r>
              <a:rPr lang="es-MX" sz="2000" b="1" i="0" dirty="0">
                <a:solidFill>
                  <a:srgbClr val="1F1F1F"/>
                </a:solidFill>
                <a:effectLst/>
                <a:latin typeface="unset"/>
              </a:rPr>
              <a:t>Analítico:</a:t>
            </a:r>
            <a:r>
              <a:rPr lang="es-MX" sz="2000" b="0" i="0" dirty="0">
                <a:solidFill>
                  <a:srgbClr val="1F1F1F"/>
                </a:solidFill>
                <a:effectLst/>
                <a:latin typeface="Source Sans Pro" panose="020B0503030403020204" pitchFamily="34" charset="0"/>
              </a:rPr>
              <a:t> consiste en los conjuntos de datos y las matemáticas que se usan en estos conjuntos</a:t>
            </a:r>
          </a:p>
          <a:p>
            <a:endParaRPr lang="es-MX" sz="2000" dirty="0"/>
          </a:p>
        </p:txBody>
      </p:sp>
      <p:pic>
        <p:nvPicPr>
          <p:cNvPr id="4" name="Imagen 3">
            <a:extLst>
              <a:ext uri="{FF2B5EF4-FFF2-40B4-BE49-F238E27FC236}">
                <a16:creationId xmlns:a16="http://schemas.microsoft.com/office/drawing/2014/main" id="{4E8719B0-57A9-DE14-DC8D-EE5EE9AD77EC}"/>
              </a:ext>
            </a:extLst>
          </p:cNvPr>
          <p:cNvPicPr>
            <a:picLocks noChangeAspect="1"/>
          </p:cNvPicPr>
          <p:nvPr/>
        </p:nvPicPr>
        <p:blipFill>
          <a:blip r:embed="rId2"/>
          <a:stretch>
            <a:fillRect/>
          </a:stretch>
        </p:blipFill>
        <p:spPr>
          <a:xfrm>
            <a:off x="1713483" y="204885"/>
            <a:ext cx="8765033" cy="3730033"/>
          </a:xfrm>
          <a:prstGeom prst="rect">
            <a:avLst/>
          </a:prstGeom>
        </p:spPr>
      </p:pic>
    </p:spTree>
    <p:extLst>
      <p:ext uri="{BB962C8B-B14F-4D97-AF65-F5344CB8AC3E}">
        <p14:creationId xmlns:p14="http://schemas.microsoft.com/office/powerpoint/2010/main" val="15043735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C57E9D5-B000-3848-5BF2-64A764C4411A}"/>
              </a:ext>
            </a:extLst>
          </p:cNvPr>
          <p:cNvPicPr>
            <a:picLocks noChangeAspect="1"/>
          </p:cNvPicPr>
          <p:nvPr/>
        </p:nvPicPr>
        <p:blipFill>
          <a:blip r:embed="rId2"/>
          <a:stretch>
            <a:fillRect/>
          </a:stretch>
        </p:blipFill>
        <p:spPr>
          <a:xfrm>
            <a:off x="389860" y="2377575"/>
            <a:ext cx="2168748" cy="1502671"/>
          </a:xfrm>
          <a:prstGeom prst="rect">
            <a:avLst/>
          </a:prstGeom>
        </p:spPr>
      </p:pic>
      <p:pic>
        <p:nvPicPr>
          <p:cNvPr id="7" name="Imagen 6">
            <a:extLst>
              <a:ext uri="{FF2B5EF4-FFF2-40B4-BE49-F238E27FC236}">
                <a16:creationId xmlns:a16="http://schemas.microsoft.com/office/drawing/2014/main" id="{47A760DF-204A-CB8C-4F40-4D435E36EDE9}"/>
              </a:ext>
            </a:extLst>
          </p:cNvPr>
          <p:cNvPicPr>
            <a:picLocks noChangeAspect="1"/>
          </p:cNvPicPr>
          <p:nvPr/>
        </p:nvPicPr>
        <p:blipFill>
          <a:blip r:embed="rId3"/>
          <a:stretch>
            <a:fillRect/>
          </a:stretch>
        </p:blipFill>
        <p:spPr>
          <a:xfrm>
            <a:off x="276406" y="378907"/>
            <a:ext cx="2161737" cy="1502671"/>
          </a:xfrm>
          <a:prstGeom prst="rect">
            <a:avLst/>
          </a:prstGeom>
        </p:spPr>
      </p:pic>
      <p:pic>
        <p:nvPicPr>
          <p:cNvPr id="9" name="Imagen 8">
            <a:extLst>
              <a:ext uri="{FF2B5EF4-FFF2-40B4-BE49-F238E27FC236}">
                <a16:creationId xmlns:a16="http://schemas.microsoft.com/office/drawing/2014/main" id="{81A03007-D43C-01D6-FF80-AB18BF8F3874}"/>
              </a:ext>
            </a:extLst>
          </p:cNvPr>
          <p:cNvPicPr>
            <a:picLocks noChangeAspect="1"/>
          </p:cNvPicPr>
          <p:nvPr/>
        </p:nvPicPr>
        <p:blipFill>
          <a:blip r:embed="rId4"/>
          <a:stretch>
            <a:fillRect/>
          </a:stretch>
        </p:blipFill>
        <p:spPr>
          <a:xfrm>
            <a:off x="2913321" y="352674"/>
            <a:ext cx="8687480" cy="4049803"/>
          </a:xfrm>
          <a:prstGeom prst="rect">
            <a:avLst/>
          </a:prstGeom>
        </p:spPr>
      </p:pic>
      <p:pic>
        <p:nvPicPr>
          <p:cNvPr id="11" name="Imagen 10">
            <a:extLst>
              <a:ext uri="{FF2B5EF4-FFF2-40B4-BE49-F238E27FC236}">
                <a16:creationId xmlns:a16="http://schemas.microsoft.com/office/drawing/2014/main" id="{702A8299-C7CA-5E68-DBDE-CB0F1EC2608C}"/>
              </a:ext>
            </a:extLst>
          </p:cNvPr>
          <p:cNvPicPr>
            <a:picLocks noChangeAspect="1"/>
          </p:cNvPicPr>
          <p:nvPr/>
        </p:nvPicPr>
        <p:blipFill>
          <a:blip r:embed="rId5"/>
          <a:stretch>
            <a:fillRect/>
          </a:stretch>
        </p:blipFill>
        <p:spPr>
          <a:xfrm>
            <a:off x="276406" y="4793182"/>
            <a:ext cx="11333229" cy="1502671"/>
          </a:xfrm>
          <a:prstGeom prst="rect">
            <a:avLst/>
          </a:prstGeom>
        </p:spPr>
      </p:pic>
    </p:spTree>
    <p:extLst>
      <p:ext uri="{BB962C8B-B14F-4D97-AF65-F5344CB8AC3E}">
        <p14:creationId xmlns:p14="http://schemas.microsoft.com/office/powerpoint/2010/main" val="829609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20E54B-A6F8-3A40-030D-D1C09268DC73}"/>
              </a:ext>
            </a:extLst>
          </p:cNvPr>
          <p:cNvSpPr>
            <a:spLocks noGrp="1"/>
          </p:cNvSpPr>
          <p:nvPr>
            <p:ph type="title"/>
          </p:nvPr>
        </p:nvSpPr>
        <p:spPr>
          <a:xfrm>
            <a:off x="1392836" y="211519"/>
            <a:ext cx="10329472" cy="862022"/>
          </a:xfrm>
        </p:spPr>
        <p:txBody>
          <a:bodyPr/>
          <a:lstStyle/>
          <a:p>
            <a:r>
              <a:rPr lang="es-MX" dirty="0"/>
              <a:t>Hojas de calculo - </a:t>
            </a:r>
            <a:r>
              <a:rPr lang="es-MX"/>
              <a:t>Spreadsheets</a:t>
            </a:r>
            <a:endParaRPr lang="es-MX" dirty="0"/>
          </a:p>
        </p:txBody>
      </p:sp>
      <p:pic>
        <p:nvPicPr>
          <p:cNvPr id="5" name="Imagen 4">
            <a:extLst>
              <a:ext uri="{FF2B5EF4-FFF2-40B4-BE49-F238E27FC236}">
                <a16:creationId xmlns:a16="http://schemas.microsoft.com/office/drawing/2014/main" id="{D164EBFC-E07C-888A-2D6C-EAE8C537FEF2}"/>
              </a:ext>
            </a:extLst>
          </p:cNvPr>
          <p:cNvPicPr>
            <a:picLocks noChangeAspect="1"/>
          </p:cNvPicPr>
          <p:nvPr/>
        </p:nvPicPr>
        <p:blipFill>
          <a:blip r:embed="rId2"/>
          <a:stretch>
            <a:fillRect/>
          </a:stretch>
        </p:blipFill>
        <p:spPr>
          <a:xfrm>
            <a:off x="56369" y="1305312"/>
            <a:ext cx="6004654" cy="3126454"/>
          </a:xfrm>
          <a:prstGeom prst="rect">
            <a:avLst/>
          </a:prstGeom>
        </p:spPr>
      </p:pic>
      <p:sp>
        <p:nvSpPr>
          <p:cNvPr id="11" name="Rectángulo 10">
            <a:extLst>
              <a:ext uri="{FF2B5EF4-FFF2-40B4-BE49-F238E27FC236}">
                <a16:creationId xmlns:a16="http://schemas.microsoft.com/office/drawing/2014/main" id="{BEC40202-EC81-F5DB-6F30-68EB64B6B307}"/>
              </a:ext>
            </a:extLst>
          </p:cNvPr>
          <p:cNvSpPr/>
          <p:nvPr/>
        </p:nvSpPr>
        <p:spPr>
          <a:xfrm>
            <a:off x="1789219" y="3768985"/>
            <a:ext cx="3252865" cy="1325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pic>
        <p:nvPicPr>
          <p:cNvPr id="4" name="Imagen 3">
            <a:extLst>
              <a:ext uri="{FF2B5EF4-FFF2-40B4-BE49-F238E27FC236}">
                <a16:creationId xmlns:a16="http://schemas.microsoft.com/office/drawing/2014/main" id="{591D90DB-D4D4-4FDD-D427-7F229EE04770}"/>
              </a:ext>
            </a:extLst>
          </p:cNvPr>
          <p:cNvPicPr>
            <a:picLocks noChangeAspect="1"/>
          </p:cNvPicPr>
          <p:nvPr/>
        </p:nvPicPr>
        <p:blipFill>
          <a:blip r:embed="rId3"/>
          <a:stretch>
            <a:fillRect/>
          </a:stretch>
        </p:blipFill>
        <p:spPr>
          <a:xfrm>
            <a:off x="7149918" y="1305312"/>
            <a:ext cx="3684067" cy="3230521"/>
          </a:xfrm>
          <a:prstGeom prst="rect">
            <a:avLst/>
          </a:prstGeom>
        </p:spPr>
      </p:pic>
      <p:pic>
        <p:nvPicPr>
          <p:cNvPr id="7" name="Imagen 6">
            <a:extLst>
              <a:ext uri="{FF2B5EF4-FFF2-40B4-BE49-F238E27FC236}">
                <a16:creationId xmlns:a16="http://schemas.microsoft.com/office/drawing/2014/main" id="{C082B7A7-6E88-11DB-C053-8E907694F021}"/>
              </a:ext>
            </a:extLst>
          </p:cNvPr>
          <p:cNvPicPr>
            <a:picLocks noChangeAspect="1"/>
          </p:cNvPicPr>
          <p:nvPr/>
        </p:nvPicPr>
        <p:blipFill>
          <a:blip r:embed="rId4"/>
          <a:stretch>
            <a:fillRect/>
          </a:stretch>
        </p:blipFill>
        <p:spPr>
          <a:xfrm>
            <a:off x="3943115" y="4008056"/>
            <a:ext cx="3171825" cy="2638425"/>
          </a:xfrm>
          <a:prstGeom prst="rect">
            <a:avLst/>
          </a:prstGeom>
        </p:spPr>
      </p:pic>
      <p:sp>
        <p:nvSpPr>
          <p:cNvPr id="8" name="CuadroTexto 7">
            <a:extLst>
              <a:ext uri="{FF2B5EF4-FFF2-40B4-BE49-F238E27FC236}">
                <a16:creationId xmlns:a16="http://schemas.microsoft.com/office/drawing/2014/main" id="{7F5EFB3F-BE23-0924-FC08-A25608ACEEB9}"/>
              </a:ext>
            </a:extLst>
          </p:cNvPr>
          <p:cNvSpPr txBox="1"/>
          <p:nvPr/>
        </p:nvSpPr>
        <p:spPr>
          <a:xfrm>
            <a:off x="2968754" y="5004102"/>
            <a:ext cx="974361" cy="646331"/>
          </a:xfrm>
          <a:prstGeom prst="rect">
            <a:avLst/>
          </a:prstGeom>
          <a:noFill/>
        </p:spPr>
        <p:txBody>
          <a:bodyPr wrap="square" rtlCol="0">
            <a:spAutoFit/>
          </a:bodyPr>
          <a:lstStyle/>
          <a:p>
            <a:r>
              <a:rPr lang="es-MX" dirty="0" err="1"/>
              <a:t>Public</a:t>
            </a:r>
            <a:r>
              <a:rPr lang="es-MX" dirty="0"/>
              <a:t> </a:t>
            </a:r>
          </a:p>
          <a:p>
            <a:r>
              <a:rPr lang="es-MX" dirty="0"/>
              <a:t>Data</a:t>
            </a:r>
          </a:p>
        </p:txBody>
      </p:sp>
    </p:spTree>
    <p:extLst>
      <p:ext uri="{BB962C8B-B14F-4D97-AF65-F5344CB8AC3E}">
        <p14:creationId xmlns:p14="http://schemas.microsoft.com/office/powerpoint/2010/main" val="2124367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92BEF1A-DF57-80D5-AFC2-CCECA465216A}"/>
              </a:ext>
            </a:extLst>
          </p:cNvPr>
          <p:cNvSpPr>
            <a:spLocks noGrp="1"/>
          </p:cNvSpPr>
          <p:nvPr>
            <p:ph idx="1"/>
          </p:nvPr>
        </p:nvSpPr>
        <p:spPr>
          <a:xfrm>
            <a:off x="1184223" y="355509"/>
            <a:ext cx="10784174" cy="6146982"/>
          </a:xfrm>
        </p:spPr>
        <p:txBody>
          <a:bodyPr>
            <a:normAutofit fontScale="70000" lnSpcReduction="20000"/>
          </a:bodyPr>
          <a:lstStyle/>
          <a:p>
            <a:pPr algn="l">
              <a:buFont typeface="Arial" panose="020B0604020202020204" pitchFamily="34" charset="0"/>
              <a:buChar char="•"/>
            </a:pPr>
            <a:r>
              <a:rPr lang="es-MX" b="1" i="0" dirty="0">
                <a:solidFill>
                  <a:srgbClr val="1F1F1F"/>
                </a:solidFill>
                <a:effectLst/>
                <a:latin typeface="unset"/>
              </a:rPr>
              <a:t>Planifica </a:t>
            </a:r>
            <a:r>
              <a:rPr lang="es-MX" b="0" i="0" dirty="0">
                <a:solidFill>
                  <a:srgbClr val="1F1F1F"/>
                </a:solidFill>
                <a:effectLst/>
                <a:latin typeface="Source Sans Pro" panose="020B0503030403020204" pitchFamily="34" charset="0"/>
              </a:rPr>
              <a:t>respecto de los usuarios que trabajarán dentro de una hoja de cálculo mediante el desarrollo de estándares organizacionales. Esto puede significar formatear sus celdas, los encabezados que elijas resaltar, el esquema de color y la forma en que ordenas tus puntos de datos. Cuando te tomas tu tiempo para establecer estos estándares, mejoras la comunicación, garantizas la coherencia y ayudas a las personas a ser más eficientes con su tiempo.</a:t>
            </a:r>
          </a:p>
          <a:p>
            <a:pPr algn="l">
              <a:buFont typeface="Arial" panose="020B0604020202020204" pitchFamily="34" charset="0"/>
              <a:buChar char="•"/>
            </a:pPr>
            <a:r>
              <a:rPr lang="es-MX" b="1" i="0" dirty="0">
                <a:solidFill>
                  <a:srgbClr val="1F1F1F"/>
                </a:solidFill>
                <a:effectLst/>
                <a:latin typeface="unset"/>
              </a:rPr>
              <a:t>Captura los </a:t>
            </a:r>
            <a:r>
              <a:rPr lang="es-MX" b="0" i="0" dirty="0">
                <a:solidFill>
                  <a:srgbClr val="1F1F1F"/>
                </a:solidFill>
                <a:effectLst/>
                <a:latin typeface="Source Sans Pro" panose="020B0503030403020204" pitchFamily="34" charset="0"/>
              </a:rPr>
              <a:t>datos según su fuente mediante la conexión de hojas de cálculo a otras fuentes de datos, como una aplicación de encuestas en línea o una base de datos. Estos datos se actualizarán automáticamente en la hoja de cálculo. De esa manera, la información es siempre lo más actual y precisa posible.</a:t>
            </a:r>
          </a:p>
          <a:p>
            <a:pPr algn="l">
              <a:buFont typeface="Arial" panose="020B0604020202020204" pitchFamily="34" charset="0"/>
              <a:buChar char="•"/>
            </a:pPr>
            <a:r>
              <a:rPr lang="es-MX" b="1" i="0" dirty="0">
                <a:solidFill>
                  <a:srgbClr val="1F1F1F"/>
                </a:solidFill>
                <a:effectLst/>
                <a:latin typeface="unset"/>
              </a:rPr>
              <a:t>Administra </a:t>
            </a:r>
            <a:r>
              <a:rPr lang="es-MX" b="0" i="0" dirty="0">
                <a:solidFill>
                  <a:srgbClr val="1F1F1F"/>
                </a:solidFill>
                <a:effectLst/>
                <a:latin typeface="Source Sans Pro" panose="020B0503030403020204" pitchFamily="34" charset="0"/>
              </a:rPr>
              <a:t>diferentes tipos de datos con una hoja de cálculo. Esto puede implicar almacenar, organizar, filtrar y actualizar la información. Las hojas de cálculo también te permiten decidir quién puede acceder a los datos, cómo se comparte la información y cómo mantener tus datos seguros y protegidos. </a:t>
            </a:r>
          </a:p>
          <a:p>
            <a:pPr algn="l">
              <a:buFont typeface="Arial" panose="020B0604020202020204" pitchFamily="34" charset="0"/>
              <a:buChar char="•"/>
            </a:pPr>
            <a:r>
              <a:rPr lang="es-MX" b="1" i="0" dirty="0">
                <a:solidFill>
                  <a:srgbClr val="1F1F1F"/>
                </a:solidFill>
                <a:effectLst/>
                <a:latin typeface="unset"/>
              </a:rPr>
              <a:t>Analiza </a:t>
            </a:r>
            <a:r>
              <a:rPr lang="es-MX" b="0" i="0" dirty="0">
                <a:solidFill>
                  <a:srgbClr val="1F1F1F"/>
                </a:solidFill>
                <a:effectLst/>
                <a:latin typeface="Source Sans Pro" panose="020B0503030403020204" pitchFamily="34" charset="0"/>
              </a:rPr>
              <a:t>los datos en una hoja de cálculo para ayudar a tomar mejores decisiones. Algunas de las herramientas de análisis de hojas de cálculo más comunes incluyen fórmulas para agregar datos o crear informes, y tablas dinámicas para imágenes claras y fáciles de entender. </a:t>
            </a:r>
          </a:p>
          <a:p>
            <a:pPr algn="l">
              <a:buFont typeface="Arial" panose="020B0604020202020204" pitchFamily="34" charset="0"/>
              <a:buChar char="•"/>
            </a:pPr>
            <a:r>
              <a:rPr lang="es-MX" b="1" i="0" dirty="0">
                <a:solidFill>
                  <a:srgbClr val="1F1F1F"/>
                </a:solidFill>
                <a:effectLst/>
                <a:latin typeface="unset"/>
              </a:rPr>
              <a:t>Archiva </a:t>
            </a:r>
            <a:r>
              <a:rPr lang="es-MX" b="0" i="0" dirty="0">
                <a:solidFill>
                  <a:srgbClr val="1F1F1F"/>
                </a:solidFill>
                <a:effectLst/>
                <a:latin typeface="Source Sans Pro" panose="020B0503030403020204" pitchFamily="34" charset="0"/>
              </a:rPr>
              <a:t>las hojas de cálculo que no uses con frecuencia, pero que es posible que debas consultar más adelante con herramientas integradas. Esto te servirá, especialmente, si deseas almacenar datos históricos antes de que se actualicen. </a:t>
            </a:r>
          </a:p>
          <a:p>
            <a:pPr algn="l">
              <a:buFont typeface="Arial" panose="020B0604020202020204" pitchFamily="34" charset="0"/>
              <a:buChar char="•"/>
            </a:pPr>
            <a:r>
              <a:rPr lang="es-MX" b="1" i="0" dirty="0">
                <a:solidFill>
                  <a:srgbClr val="1F1F1F"/>
                </a:solidFill>
                <a:effectLst/>
                <a:latin typeface="unset"/>
              </a:rPr>
              <a:t>Destruye </a:t>
            </a:r>
            <a:r>
              <a:rPr lang="es-MX" b="0" i="0" dirty="0">
                <a:solidFill>
                  <a:srgbClr val="1F1F1F"/>
                </a:solidFill>
                <a:effectLst/>
                <a:latin typeface="Source Sans Pro" panose="020B0503030403020204" pitchFamily="34" charset="0"/>
              </a:rPr>
              <a:t>tu hoja de cálculo cuando estés seguro de que nunca la volverás a necesitar; si tienes mejores copias de seguridad, o por motivos legales o de seguridad. Ten en cuenta que muchas empresas deben seguir ciertas reglas o tomar medidas para asegurarse de que los datos se destruyan correctamente.</a:t>
            </a:r>
          </a:p>
        </p:txBody>
      </p:sp>
      <p:sp>
        <p:nvSpPr>
          <p:cNvPr id="4" name="CuadroTexto 3">
            <a:extLst>
              <a:ext uri="{FF2B5EF4-FFF2-40B4-BE49-F238E27FC236}">
                <a16:creationId xmlns:a16="http://schemas.microsoft.com/office/drawing/2014/main" id="{718A06D6-7401-B3A5-23BC-5373B109E8CE}"/>
              </a:ext>
            </a:extLst>
          </p:cNvPr>
          <p:cNvSpPr txBox="1"/>
          <p:nvPr/>
        </p:nvSpPr>
        <p:spPr>
          <a:xfrm rot="16200000">
            <a:off x="-1828761" y="2653830"/>
            <a:ext cx="5612304" cy="1015663"/>
          </a:xfrm>
          <a:prstGeom prst="rect">
            <a:avLst/>
          </a:prstGeom>
          <a:noFill/>
        </p:spPr>
        <p:txBody>
          <a:bodyPr wrap="square" rtlCol="0">
            <a:spAutoFit/>
          </a:bodyPr>
          <a:lstStyle/>
          <a:p>
            <a:pPr algn="l"/>
            <a:r>
              <a:rPr lang="es-MX" sz="2000" b="1" i="0" dirty="0">
                <a:solidFill>
                  <a:srgbClr val="1F1F1F"/>
                </a:solidFill>
                <a:effectLst/>
                <a:latin typeface="Source Sans Pro" panose="020B0503030403020204" pitchFamily="34" charset="0"/>
              </a:rPr>
              <a:t>Hojas de cálculo y el ciclo de vida de los datos.</a:t>
            </a:r>
          </a:p>
          <a:p>
            <a:br>
              <a:rPr lang="es-MX" sz="2000" b="1" i="0" dirty="0">
                <a:solidFill>
                  <a:srgbClr val="1F1F1F"/>
                </a:solidFill>
                <a:effectLst/>
                <a:latin typeface="OpenSans"/>
              </a:rPr>
            </a:br>
            <a:endParaRPr lang="es-MX" sz="2000" b="1" dirty="0"/>
          </a:p>
        </p:txBody>
      </p:sp>
    </p:spTree>
    <p:extLst>
      <p:ext uri="{BB962C8B-B14F-4D97-AF65-F5344CB8AC3E}">
        <p14:creationId xmlns:p14="http://schemas.microsoft.com/office/powerpoint/2010/main" val="25770558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E9B7C06-1AFA-8FE6-03AD-CA8C99D5B6C0}"/>
              </a:ext>
            </a:extLst>
          </p:cNvPr>
          <p:cNvSpPr>
            <a:spLocks noGrp="1"/>
          </p:cNvSpPr>
          <p:nvPr>
            <p:ph idx="1"/>
          </p:nvPr>
        </p:nvSpPr>
        <p:spPr>
          <a:xfrm>
            <a:off x="884420" y="595351"/>
            <a:ext cx="4032354" cy="5667297"/>
          </a:xfrm>
        </p:spPr>
        <p:txBody>
          <a:bodyPr>
            <a:normAutofit/>
          </a:bodyPr>
          <a:lstStyle/>
          <a:p>
            <a:r>
              <a:rPr lang="es-MX" sz="2400" dirty="0"/>
              <a:t> </a:t>
            </a:r>
            <a:r>
              <a:rPr lang="es-MX" sz="2400" dirty="0" err="1"/>
              <a:t>Modify</a:t>
            </a:r>
            <a:r>
              <a:rPr lang="es-MX" sz="2400" dirty="0"/>
              <a:t> </a:t>
            </a:r>
            <a:r>
              <a:rPr lang="es-MX" sz="2400" dirty="0" err="1"/>
              <a:t>title</a:t>
            </a:r>
            <a:endParaRPr lang="es-MX" sz="2400" dirty="0"/>
          </a:p>
          <a:p>
            <a:r>
              <a:rPr lang="es-MX" sz="2400" dirty="0" err="1"/>
              <a:t>Move</a:t>
            </a:r>
            <a:r>
              <a:rPr lang="es-MX" sz="2400" dirty="0"/>
              <a:t>, folder </a:t>
            </a:r>
            <a:r>
              <a:rPr lang="es-MX" sz="2400" dirty="0" err="1"/>
              <a:t>where</a:t>
            </a:r>
            <a:r>
              <a:rPr lang="es-MX" sz="2400" dirty="0"/>
              <a:t> </a:t>
            </a:r>
            <a:r>
              <a:rPr lang="es-MX" sz="2400" dirty="0" err="1"/>
              <a:t>we</a:t>
            </a:r>
            <a:r>
              <a:rPr lang="es-MX" sz="2400" dirty="0"/>
              <a:t> </a:t>
            </a:r>
            <a:r>
              <a:rPr lang="es-MX" sz="2400" dirty="0" err="1"/>
              <a:t>gonna</a:t>
            </a:r>
            <a:r>
              <a:rPr lang="es-MX" sz="2400" dirty="0"/>
              <a:t> </a:t>
            </a:r>
            <a:r>
              <a:rPr lang="es-MX" sz="2400" dirty="0" err="1"/>
              <a:t>move</a:t>
            </a:r>
            <a:r>
              <a:rPr lang="es-MX" sz="2400" dirty="0"/>
              <a:t> </a:t>
            </a:r>
            <a:r>
              <a:rPr lang="es-MX" sz="2400" dirty="0" err="1"/>
              <a:t>it</a:t>
            </a:r>
            <a:r>
              <a:rPr lang="es-MX" sz="2400" dirty="0"/>
              <a:t> </a:t>
            </a:r>
          </a:p>
          <a:p>
            <a:r>
              <a:rPr lang="es-MX" sz="2400" dirty="0" err="1"/>
              <a:t>Comment</a:t>
            </a:r>
            <a:endParaRPr lang="es-MX" sz="2400" dirty="0"/>
          </a:p>
          <a:p>
            <a:r>
              <a:rPr lang="es-MX" sz="2400" dirty="0"/>
              <a:t>Share, </a:t>
            </a:r>
            <a:r>
              <a:rPr lang="es-MX" sz="2400" dirty="0" err="1"/>
              <a:t>access</a:t>
            </a:r>
            <a:r>
              <a:rPr lang="es-MX" sz="2400" dirty="0"/>
              <a:t> </a:t>
            </a:r>
            <a:r>
              <a:rPr lang="es-MX" sz="2400" dirty="0" err="1"/>
              <a:t>level</a:t>
            </a:r>
            <a:endParaRPr lang="es-MX" sz="2400" dirty="0"/>
          </a:p>
          <a:p>
            <a:r>
              <a:rPr lang="es-MX" sz="2400" dirty="0" err="1"/>
              <a:t>Select</a:t>
            </a:r>
            <a:r>
              <a:rPr lang="es-MX" sz="2400" dirty="0"/>
              <a:t> </a:t>
            </a:r>
            <a:r>
              <a:rPr lang="es-MX" sz="2400" dirty="0" err="1"/>
              <a:t>all</a:t>
            </a:r>
            <a:r>
              <a:rPr lang="es-MX" sz="2400" dirty="0"/>
              <a:t>, </a:t>
            </a:r>
            <a:r>
              <a:rPr lang="es-MX" sz="2400" dirty="0" err="1"/>
              <a:t>the</a:t>
            </a:r>
            <a:r>
              <a:rPr lang="es-MX" sz="2400" dirty="0"/>
              <a:t> </a:t>
            </a:r>
            <a:r>
              <a:rPr lang="es-MX" sz="2400" dirty="0" err="1"/>
              <a:t>wide</a:t>
            </a:r>
            <a:r>
              <a:rPr lang="es-MX" sz="2400" dirty="0"/>
              <a:t> </a:t>
            </a:r>
            <a:r>
              <a:rPr lang="es-MX" sz="2400" dirty="0" err="1"/>
              <a:t>of</a:t>
            </a:r>
            <a:r>
              <a:rPr lang="es-MX" sz="2400" dirty="0"/>
              <a:t> </a:t>
            </a:r>
            <a:r>
              <a:rPr lang="es-MX" sz="2400" dirty="0" err="1"/>
              <a:t>the</a:t>
            </a:r>
            <a:r>
              <a:rPr lang="es-MX" sz="2400" dirty="0"/>
              <a:t> </a:t>
            </a:r>
            <a:r>
              <a:rPr lang="es-MX" sz="2400" dirty="0" err="1"/>
              <a:t>collumns</a:t>
            </a:r>
            <a:endParaRPr lang="es-MX" sz="2400" dirty="0"/>
          </a:p>
          <a:p>
            <a:r>
              <a:rPr lang="es-MX" sz="2400" dirty="0"/>
              <a:t>Bold </a:t>
            </a:r>
            <a:r>
              <a:rPr lang="es-MX" sz="2400" dirty="0" err="1"/>
              <a:t>to</a:t>
            </a:r>
            <a:r>
              <a:rPr lang="es-MX" sz="2400" dirty="0"/>
              <a:t> </a:t>
            </a:r>
            <a:r>
              <a:rPr lang="es-MX" sz="2400" dirty="0" err="1"/>
              <a:t>the</a:t>
            </a:r>
            <a:r>
              <a:rPr lang="es-MX" sz="2400" dirty="0"/>
              <a:t> top </a:t>
            </a:r>
            <a:r>
              <a:rPr lang="es-MX" sz="2400" dirty="0" err="1"/>
              <a:t>attributes</a:t>
            </a:r>
            <a:endParaRPr lang="es-MX" sz="2400" dirty="0"/>
          </a:p>
          <a:p>
            <a:r>
              <a:rPr lang="es-MX" sz="2400" dirty="0" err="1"/>
              <a:t>Insert</a:t>
            </a:r>
            <a:r>
              <a:rPr lang="es-MX" sz="2400" dirty="0"/>
              <a:t> columna </a:t>
            </a:r>
            <a:r>
              <a:rPr lang="es-MX" sz="2400" dirty="0" err="1"/>
              <a:t>or</a:t>
            </a:r>
            <a:r>
              <a:rPr lang="es-MX" sz="2400" dirty="0"/>
              <a:t> </a:t>
            </a:r>
            <a:r>
              <a:rPr lang="es-MX" sz="2400" dirty="0" err="1"/>
              <a:t>delete</a:t>
            </a:r>
            <a:endParaRPr lang="es-MX" sz="2400" dirty="0"/>
          </a:p>
          <a:p>
            <a:endParaRPr lang="es-MX" sz="2400" dirty="0"/>
          </a:p>
          <a:p>
            <a:pPr marL="0" indent="0">
              <a:buNone/>
            </a:pPr>
            <a:r>
              <a:rPr lang="es-MX" sz="2400" dirty="0" err="1"/>
              <a:t>Documentacion</a:t>
            </a:r>
            <a:endParaRPr lang="es-MX" sz="2400" dirty="0"/>
          </a:p>
          <a:p>
            <a:pPr marL="0" indent="0">
              <a:buNone/>
            </a:pPr>
            <a:r>
              <a:rPr lang="es-MX" sz="2400" dirty="0">
                <a:hlinkClick r:id="rId2"/>
              </a:rPr>
              <a:t>Hojas de calculo</a:t>
            </a:r>
            <a:endParaRPr lang="es-MX" sz="2400" dirty="0"/>
          </a:p>
          <a:p>
            <a:endParaRPr lang="es-MX" sz="2400" dirty="0"/>
          </a:p>
        </p:txBody>
      </p:sp>
      <p:pic>
        <p:nvPicPr>
          <p:cNvPr id="5" name="Imagen 4">
            <a:extLst>
              <a:ext uri="{FF2B5EF4-FFF2-40B4-BE49-F238E27FC236}">
                <a16:creationId xmlns:a16="http://schemas.microsoft.com/office/drawing/2014/main" id="{3036E785-B1E5-FD8F-0878-E44A8E6F3EBC}"/>
              </a:ext>
            </a:extLst>
          </p:cNvPr>
          <p:cNvPicPr>
            <a:picLocks noChangeAspect="1"/>
          </p:cNvPicPr>
          <p:nvPr/>
        </p:nvPicPr>
        <p:blipFill>
          <a:blip r:embed="rId3"/>
          <a:stretch>
            <a:fillRect/>
          </a:stretch>
        </p:blipFill>
        <p:spPr>
          <a:xfrm>
            <a:off x="5530122" y="411294"/>
            <a:ext cx="2264764" cy="4718258"/>
          </a:xfrm>
          <a:prstGeom prst="rect">
            <a:avLst/>
          </a:prstGeom>
        </p:spPr>
      </p:pic>
    </p:spTree>
    <p:extLst>
      <p:ext uri="{BB962C8B-B14F-4D97-AF65-F5344CB8AC3E}">
        <p14:creationId xmlns:p14="http://schemas.microsoft.com/office/powerpoint/2010/main" val="3530542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0B63750-E3BF-345E-98F7-64CD0799D1D8}"/>
              </a:ext>
            </a:extLst>
          </p:cNvPr>
          <p:cNvPicPr>
            <a:picLocks noChangeAspect="1"/>
          </p:cNvPicPr>
          <p:nvPr/>
        </p:nvPicPr>
        <p:blipFill>
          <a:blip r:embed="rId2"/>
          <a:stretch>
            <a:fillRect/>
          </a:stretch>
        </p:blipFill>
        <p:spPr>
          <a:xfrm>
            <a:off x="332582" y="162376"/>
            <a:ext cx="4809044" cy="1202261"/>
          </a:xfrm>
          <a:prstGeom prst="rect">
            <a:avLst/>
          </a:prstGeom>
        </p:spPr>
      </p:pic>
      <p:pic>
        <p:nvPicPr>
          <p:cNvPr id="7" name="Imagen 6">
            <a:extLst>
              <a:ext uri="{FF2B5EF4-FFF2-40B4-BE49-F238E27FC236}">
                <a16:creationId xmlns:a16="http://schemas.microsoft.com/office/drawing/2014/main" id="{9C7B9492-BA45-1982-F7B3-9BFB5A38AAFF}"/>
              </a:ext>
            </a:extLst>
          </p:cNvPr>
          <p:cNvPicPr>
            <a:picLocks noChangeAspect="1"/>
          </p:cNvPicPr>
          <p:nvPr/>
        </p:nvPicPr>
        <p:blipFill>
          <a:blip r:embed="rId3"/>
          <a:stretch>
            <a:fillRect/>
          </a:stretch>
        </p:blipFill>
        <p:spPr>
          <a:xfrm>
            <a:off x="332582" y="1653361"/>
            <a:ext cx="4809044" cy="1269870"/>
          </a:xfrm>
          <a:prstGeom prst="rect">
            <a:avLst/>
          </a:prstGeom>
        </p:spPr>
      </p:pic>
      <p:sp>
        <p:nvSpPr>
          <p:cNvPr id="8" name="CuadroTexto 7">
            <a:extLst>
              <a:ext uri="{FF2B5EF4-FFF2-40B4-BE49-F238E27FC236}">
                <a16:creationId xmlns:a16="http://schemas.microsoft.com/office/drawing/2014/main" id="{9DA63F73-42FB-C9F2-0E6A-CE2C65BAE7DC}"/>
              </a:ext>
            </a:extLst>
          </p:cNvPr>
          <p:cNvSpPr txBox="1"/>
          <p:nvPr/>
        </p:nvSpPr>
        <p:spPr>
          <a:xfrm>
            <a:off x="32164" y="3061972"/>
            <a:ext cx="6275883" cy="4185761"/>
          </a:xfrm>
          <a:prstGeom prst="rect">
            <a:avLst/>
          </a:prstGeom>
          <a:noFill/>
        </p:spPr>
        <p:txBody>
          <a:bodyPr wrap="square" rtlCol="0">
            <a:spAutoFit/>
          </a:bodyPr>
          <a:lstStyle/>
          <a:p>
            <a:r>
              <a:rPr lang="es-MX" dirty="0"/>
              <a:t>+ </a:t>
            </a:r>
            <a:r>
              <a:rPr lang="es-MX" dirty="0" err="1"/>
              <a:t>addition</a:t>
            </a:r>
            <a:r>
              <a:rPr lang="es-MX" dirty="0"/>
              <a:t>  - </a:t>
            </a:r>
            <a:r>
              <a:rPr lang="es-MX" dirty="0" err="1"/>
              <a:t>minus</a:t>
            </a:r>
            <a:r>
              <a:rPr lang="es-MX" dirty="0"/>
              <a:t>   * </a:t>
            </a:r>
            <a:r>
              <a:rPr lang="es-MX" dirty="0" err="1"/>
              <a:t>multiply</a:t>
            </a:r>
            <a:r>
              <a:rPr lang="es-MX" dirty="0"/>
              <a:t>   / </a:t>
            </a:r>
            <a:r>
              <a:rPr lang="es-MX" dirty="0" err="1"/>
              <a:t>division</a:t>
            </a:r>
            <a:r>
              <a:rPr lang="es-MX" dirty="0"/>
              <a:t>  </a:t>
            </a:r>
          </a:p>
          <a:p>
            <a:r>
              <a:rPr lang="es-MX" dirty="0" err="1"/>
              <a:t>When</a:t>
            </a:r>
            <a:r>
              <a:rPr lang="es-MX" dirty="0"/>
              <a:t> </a:t>
            </a:r>
            <a:r>
              <a:rPr lang="es-MX" dirty="0" err="1"/>
              <a:t>we</a:t>
            </a:r>
            <a:r>
              <a:rPr lang="es-MX" dirty="0"/>
              <a:t> use a formula </a:t>
            </a:r>
            <a:r>
              <a:rPr lang="es-MX" dirty="0" err="1"/>
              <a:t>it</a:t>
            </a:r>
            <a:r>
              <a:rPr lang="es-MX" dirty="0"/>
              <a:t> </a:t>
            </a:r>
            <a:r>
              <a:rPr lang="es-MX" dirty="0" err="1"/>
              <a:t>starts</a:t>
            </a:r>
            <a:r>
              <a:rPr lang="es-MX" dirty="0"/>
              <a:t> </a:t>
            </a:r>
            <a:r>
              <a:rPr lang="es-MX" dirty="0" err="1"/>
              <a:t>with</a:t>
            </a:r>
            <a:r>
              <a:rPr lang="es-MX" dirty="0"/>
              <a:t>     </a:t>
            </a:r>
            <a:r>
              <a:rPr lang="es-MX" sz="3200" dirty="0"/>
              <a:t>=</a:t>
            </a:r>
          </a:p>
          <a:p>
            <a:endParaRPr lang="es-MX" b="0" i="0" dirty="0">
              <a:solidFill>
                <a:srgbClr val="1F1F1F"/>
              </a:solidFill>
              <a:effectLst/>
              <a:latin typeface="Source Sans Pro" panose="020B0503030403020204" pitchFamily="34" charset="0"/>
            </a:endParaRPr>
          </a:p>
          <a:p>
            <a:r>
              <a:rPr lang="es-MX" b="0" i="0" dirty="0">
                <a:solidFill>
                  <a:srgbClr val="1F1F1F"/>
                </a:solidFill>
                <a:effectLst/>
                <a:latin typeface="Source Sans Pro" panose="020B0503030403020204" pitchFamily="34" charset="0"/>
              </a:rPr>
              <a:t>Autocompletar</a:t>
            </a:r>
          </a:p>
          <a:p>
            <a:endParaRPr lang="es-MX" dirty="0">
              <a:solidFill>
                <a:srgbClr val="1F1F1F"/>
              </a:solidFill>
              <a:latin typeface="Source Sans Pro" panose="020B0503030403020204" pitchFamily="34" charset="0"/>
            </a:endParaRPr>
          </a:p>
          <a:p>
            <a:pPr algn="l"/>
            <a:r>
              <a:rPr lang="es-MX" b="0" i="0" dirty="0" err="1">
                <a:solidFill>
                  <a:srgbClr val="1F1F1F"/>
                </a:solidFill>
                <a:effectLst/>
                <a:latin typeface="Source Sans Pro" panose="020B0503030403020204" pitchFamily="34" charset="0"/>
              </a:rPr>
              <a:t>Range</a:t>
            </a:r>
            <a:r>
              <a:rPr lang="es-MX" b="0" i="0" dirty="0">
                <a:solidFill>
                  <a:srgbClr val="1F1F1F"/>
                </a:solidFill>
                <a:effectLst/>
                <a:latin typeface="Source Sans Pro" panose="020B0503030403020204" pitchFamily="34" charset="0"/>
              </a:rPr>
              <a:t> data / </a:t>
            </a:r>
            <a:r>
              <a:rPr lang="es-MX" b="1" i="0" dirty="0">
                <a:solidFill>
                  <a:srgbClr val="1F1F1F"/>
                </a:solidFill>
                <a:effectLst/>
                <a:latin typeface="unset"/>
              </a:rPr>
              <a:t>Intervalo de datos</a:t>
            </a:r>
            <a:endParaRPr lang="es-MX" b="1" i="0" dirty="0">
              <a:solidFill>
                <a:srgbClr val="1F1F1F"/>
              </a:solidFill>
              <a:effectLst/>
              <a:latin typeface="Source Sans Pro" panose="020B0503030403020204" pitchFamily="34" charset="0"/>
            </a:endParaRPr>
          </a:p>
          <a:p>
            <a:pPr algn="l"/>
            <a:br>
              <a:rPr lang="es-MX" b="0" i="0" dirty="0">
                <a:solidFill>
                  <a:srgbClr val="1F1F1F"/>
                </a:solidFill>
                <a:effectLst/>
                <a:latin typeface="Source Sans Pro" panose="020B0503030403020204" pitchFamily="34" charset="0"/>
              </a:rPr>
            </a:br>
            <a:r>
              <a:rPr lang="es-MX" b="1" i="0" dirty="0">
                <a:solidFill>
                  <a:srgbClr val="1F1F1F"/>
                </a:solidFill>
                <a:effectLst/>
                <a:latin typeface="unset"/>
              </a:rPr>
              <a:t>Combinación con funciones</a:t>
            </a:r>
            <a:endParaRPr lang="es-MX" b="1" i="0" dirty="0">
              <a:solidFill>
                <a:srgbClr val="1F1F1F"/>
              </a:solidFill>
              <a:effectLst/>
              <a:latin typeface="Source Sans Pro" panose="020B0503030403020204" pitchFamily="34" charset="0"/>
            </a:endParaRPr>
          </a:p>
          <a:p>
            <a:pPr algn="l">
              <a:buFont typeface="Arial" panose="020B0604020202020204" pitchFamily="34" charset="0"/>
              <a:buChar char="•"/>
            </a:pPr>
            <a:r>
              <a:rPr lang="es-MX" b="0" i="0" dirty="0">
                <a:solidFill>
                  <a:srgbClr val="1F1F1F"/>
                </a:solidFill>
                <a:effectLst/>
                <a:latin typeface="Source Sans Pro" panose="020B0503030403020204" pitchFamily="34" charset="0"/>
              </a:rPr>
              <a:t>CONTAR.SI() es una fórmula </a:t>
            </a:r>
            <a:r>
              <a:rPr lang="es-MX" b="0" i="0" u="sng" dirty="0">
                <a:solidFill>
                  <a:srgbClr val="1F1F1F"/>
                </a:solidFill>
                <a:effectLst/>
                <a:latin typeface="Source Sans Pro" panose="020B0503030403020204" pitchFamily="34" charset="0"/>
              </a:rPr>
              <a:t>y</a:t>
            </a:r>
            <a:r>
              <a:rPr lang="es-MX" b="0" i="0" dirty="0">
                <a:solidFill>
                  <a:srgbClr val="1F1F1F"/>
                </a:solidFill>
                <a:effectLst/>
                <a:latin typeface="Source Sans Pro" panose="020B0503030403020204" pitchFamily="34" charset="0"/>
              </a:rPr>
              <a:t> una función. Esto significa que la función se ejecuta con base en los criterios establecidos por la fórmula.</a:t>
            </a:r>
          </a:p>
          <a:p>
            <a:endParaRPr lang="es-MX" b="0" i="0" dirty="0">
              <a:solidFill>
                <a:srgbClr val="1F1F1F"/>
              </a:solidFill>
              <a:effectLst/>
              <a:latin typeface="Source Sans Pro" panose="020B0503030403020204" pitchFamily="34" charset="0"/>
            </a:endParaRPr>
          </a:p>
          <a:p>
            <a:endParaRPr lang="es-MX" dirty="0">
              <a:solidFill>
                <a:srgbClr val="1F1F1F"/>
              </a:solidFill>
              <a:latin typeface="Source Sans Pro" panose="020B0503030403020204" pitchFamily="34" charset="0"/>
            </a:endParaRPr>
          </a:p>
          <a:p>
            <a:endParaRPr lang="es-MX" dirty="0"/>
          </a:p>
        </p:txBody>
      </p:sp>
      <p:pic>
        <p:nvPicPr>
          <p:cNvPr id="10" name="Imagen 9">
            <a:extLst>
              <a:ext uri="{FF2B5EF4-FFF2-40B4-BE49-F238E27FC236}">
                <a16:creationId xmlns:a16="http://schemas.microsoft.com/office/drawing/2014/main" id="{27B57237-5EBB-C091-017A-54FA020985F6}"/>
              </a:ext>
            </a:extLst>
          </p:cNvPr>
          <p:cNvPicPr>
            <a:picLocks noChangeAspect="1"/>
          </p:cNvPicPr>
          <p:nvPr/>
        </p:nvPicPr>
        <p:blipFill>
          <a:blip r:embed="rId4"/>
          <a:stretch>
            <a:fillRect/>
          </a:stretch>
        </p:blipFill>
        <p:spPr>
          <a:xfrm>
            <a:off x="6250897" y="297943"/>
            <a:ext cx="5108835" cy="1216678"/>
          </a:xfrm>
          <a:prstGeom prst="rect">
            <a:avLst/>
          </a:prstGeom>
        </p:spPr>
      </p:pic>
      <p:pic>
        <p:nvPicPr>
          <p:cNvPr id="12" name="Imagen 11">
            <a:extLst>
              <a:ext uri="{FF2B5EF4-FFF2-40B4-BE49-F238E27FC236}">
                <a16:creationId xmlns:a16="http://schemas.microsoft.com/office/drawing/2014/main" id="{232227EB-E22B-F5DE-6727-1D771661D602}"/>
              </a:ext>
            </a:extLst>
          </p:cNvPr>
          <p:cNvPicPr>
            <a:picLocks noChangeAspect="1"/>
          </p:cNvPicPr>
          <p:nvPr/>
        </p:nvPicPr>
        <p:blipFill>
          <a:blip r:embed="rId5"/>
          <a:stretch>
            <a:fillRect/>
          </a:stretch>
        </p:blipFill>
        <p:spPr>
          <a:xfrm>
            <a:off x="6250897" y="1781354"/>
            <a:ext cx="4055537" cy="1013885"/>
          </a:xfrm>
          <a:prstGeom prst="rect">
            <a:avLst/>
          </a:prstGeom>
        </p:spPr>
      </p:pic>
      <p:sp>
        <p:nvSpPr>
          <p:cNvPr id="13" name="CuadroTexto 12">
            <a:extLst>
              <a:ext uri="{FF2B5EF4-FFF2-40B4-BE49-F238E27FC236}">
                <a16:creationId xmlns:a16="http://schemas.microsoft.com/office/drawing/2014/main" id="{D2A127E9-8019-C3F4-6B59-CADDA1B0E743}"/>
              </a:ext>
            </a:extLst>
          </p:cNvPr>
          <p:cNvSpPr txBox="1"/>
          <p:nvPr/>
        </p:nvSpPr>
        <p:spPr>
          <a:xfrm>
            <a:off x="6250897" y="3625937"/>
            <a:ext cx="5500576" cy="2585323"/>
          </a:xfrm>
          <a:prstGeom prst="rect">
            <a:avLst/>
          </a:prstGeom>
          <a:noFill/>
        </p:spPr>
        <p:txBody>
          <a:bodyPr wrap="square" rtlCol="0">
            <a:spAutoFit/>
          </a:bodyPr>
          <a:lstStyle/>
          <a:p>
            <a:pPr algn="l"/>
            <a:r>
              <a:rPr lang="es-MX" b="1" i="0" dirty="0">
                <a:solidFill>
                  <a:srgbClr val="1F1F1F"/>
                </a:solidFill>
                <a:effectLst/>
                <a:latin typeface="unset"/>
              </a:rPr>
              <a:t>Referencia absoluta</a:t>
            </a:r>
            <a:endParaRPr lang="es-MX" b="1" i="0" dirty="0">
              <a:solidFill>
                <a:srgbClr val="1F1F1F"/>
              </a:solidFill>
              <a:effectLst/>
              <a:latin typeface="Source Sans Pro" panose="020B0503030403020204" pitchFamily="34" charset="0"/>
            </a:endParaRPr>
          </a:p>
          <a:p>
            <a:pPr algn="l">
              <a:buFont typeface="Arial" panose="020B0604020202020204" pitchFamily="34" charset="0"/>
              <a:buChar char="•"/>
            </a:pPr>
            <a:r>
              <a:rPr lang="es-MX" b="0" i="0" dirty="0">
                <a:solidFill>
                  <a:srgbClr val="1F1F1F"/>
                </a:solidFill>
                <a:effectLst/>
                <a:latin typeface="Source Sans Pro" panose="020B0503030403020204" pitchFamily="34" charset="0"/>
              </a:rPr>
              <a:t>La referencia absoluta está marcada por un signo de dólar ($). Por ejemplo, =$A$10 tiene referencia absoluta tanto para la columna como para el valor de la fila. No puede ser modificable</a:t>
            </a:r>
          </a:p>
          <a:p>
            <a:pPr algn="l">
              <a:buFont typeface="Arial" panose="020B0604020202020204" pitchFamily="34" charset="0"/>
              <a:buChar char="•"/>
            </a:pPr>
            <a:r>
              <a:rPr lang="es-MX" b="0" i="0" dirty="0">
                <a:solidFill>
                  <a:srgbClr val="1F1F1F"/>
                </a:solidFill>
                <a:effectLst/>
                <a:latin typeface="Source Sans Pro" panose="020B0503030403020204" pitchFamily="34" charset="0"/>
              </a:rPr>
              <a:t>Las referencias relativas (que es lo que normalmente se hace, p. ej., “=A10”) cambiarán cada vez que se copie y pegué la fórmula. Están relacionadas con el lugar donde se encuentra la celda a la que se hace referencia. </a:t>
            </a:r>
          </a:p>
        </p:txBody>
      </p:sp>
    </p:spTree>
    <p:extLst>
      <p:ext uri="{BB962C8B-B14F-4D97-AF65-F5344CB8AC3E}">
        <p14:creationId xmlns:p14="http://schemas.microsoft.com/office/powerpoint/2010/main" val="37407151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49B610E-DACF-B13B-654E-7173E5193CB3}"/>
              </a:ext>
            </a:extLst>
          </p:cNvPr>
          <p:cNvPicPr>
            <a:picLocks noChangeAspect="1"/>
          </p:cNvPicPr>
          <p:nvPr/>
        </p:nvPicPr>
        <p:blipFill>
          <a:blip r:embed="rId2"/>
          <a:stretch>
            <a:fillRect/>
          </a:stretch>
        </p:blipFill>
        <p:spPr>
          <a:xfrm>
            <a:off x="187924" y="255621"/>
            <a:ext cx="5908076" cy="832025"/>
          </a:xfrm>
          <a:prstGeom prst="rect">
            <a:avLst/>
          </a:prstGeom>
        </p:spPr>
      </p:pic>
      <p:pic>
        <p:nvPicPr>
          <p:cNvPr id="7" name="Imagen 6">
            <a:extLst>
              <a:ext uri="{FF2B5EF4-FFF2-40B4-BE49-F238E27FC236}">
                <a16:creationId xmlns:a16="http://schemas.microsoft.com/office/drawing/2014/main" id="{69E269FB-5ACC-C9F1-9814-7141A714F972}"/>
              </a:ext>
            </a:extLst>
          </p:cNvPr>
          <p:cNvPicPr>
            <a:picLocks noChangeAspect="1"/>
          </p:cNvPicPr>
          <p:nvPr/>
        </p:nvPicPr>
        <p:blipFill>
          <a:blip r:embed="rId3"/>
          <a:stretch>
            <a:fillRect/>
          </a:stretch>
        </p:blipFill>
        <p:spPr>
          <a:xfrm>
            <a:off x="6538643" y="374755"/>
            <a:ext cx="5293593" cy="712891"/>
          </a:xfrm>
          <a:prstGeom prst="rect">
            <a:avLst/>
          </a:prstGeom>
        </p:spPr>
      </p:pic>
      <p:pic>
        <p:nvPicPr>
          <p:cNvPr id="9" name="Imagen 8">
            <a:extLst>
              <a:ext uri="{FF2B5EF4-FFF2-40B4-BE49-F238E27FC236}">
                <a16:creationId xmlns:a16="http://schemas.microsoft.com/office/drawing/2014/main" id="{04E55D12-79FA-A474-DA17-DB9A611D1DE8}"/>
              </a:ext>
            </a:extLst>
          </p:cNvPr>
          <p:cNvPicPr>
            <a:picLocks noChangeAspect="1"/>
          </p:cNvPicPr>
          <p:nvPr/>
        </p:nvPicPr>
        <p:blipFill>
          <a:blip r:embed="rId4"/>
          <a:stretch>
            <a:fillRect/>
          </a:stretch>
        </p:blipFill>
        <p:spPr>
          <a:xfrm>
            <a:off x="307845" y="1448834"/>
            <a:ext cx="5908076" cy="734260"/>
          </a:xfrm>
          <a:prstGeom prst="rect">
            <a:avLst/>
          </a:prstGeom>
        </p:spPr>
      </p:pic>
      <p:pic>
        <p:nvPicPr>
          <p:cNvPr id="11" name="Imagen 10">
            <a:extLst>
              <a:ext uri="{FF2B5EF4-FFF2-40B4-BE49-F238E27FC236}">
                <a16:creationId xmlns:a16="http://schemas.microsoft.com/office/drawing/2014/main" id="{5FB9715A-CAE4-39A7-12F8-3E7A72D9F7EB}"/>
              </a:ext>
            </a:extLst>
          </p:cNvPr>
          <p:cNvPicPr>
            <a:picLocks noChangeAspect="1"/>
          </p:cNvPicPr>
          <p:nvPr/>
        </p:nvPicPr>
        <p:blipFill>
          <a:blip r:embed="rId5"/>
          <a:stretch>
            <a:fillRect/>
          </a:stretch>
        </p:blipFill>
        <p:spPr>
          <a:xfrm>
            <a:off x="434715" y="2544282"/>
            <a:ext cx="4999688" cy="843231"/>
          </a:xfrm>
          <a:prstGeom prst="rect">
            <a:avLst/>
          </a:prstGeom>
        </p:spPr>
      </p:pic>
      <p:sp>
        <p:nvSpPr>
          <p:cNvPr id="12" name="CuadroTexto 11">
            <a:extLst>
              <a:ext uri="{FF2B5EF4-FFF2-40B4-BE49-F238E27FC236}">
                <a16:creationId xmlns:a16="http://schemas.microsoft.com/office/drawing/2014/main" id="{539FD5A2-DB34-D4C3-AB1F-02163D33FD07}"/>
              </a:ext>
            </a:extLst>
          </p:cNvPr>
          <p:cNvSpPr txBox="1"/>
          <p:nvPr/>
        </p:nvSpPr>
        <p:spPr>
          <a:xfrm>
            <a:off x="6820525" y="1448834"/>
            <a:ext cx="2023672" cy="646331"/>
          </a:xfrm>
          <a:prstGeom prst="rect">
            <a:avLst/>
          </a:prstGeom>
          <a:noFill/>
        </p:spPr>
        <p:txBody>
          <a:bodyPr wrap="square" rtlCol="0">
            <a:spAutoFit/>
          </a:bodyPr>
          <a:lstStyle/>
          <a:p>
            <a:r>
              <a:rPr lang="es-MX" dirty="0" err="1"/>
              <a:t>Add</a:t>
            </a:r>
            <a:r>
              <a:rPr lang="es-MX" dirty="0"/>
              <a:t> a </a:t>
            </a:r>
            <a:r>
              <a:rPr lang="es-MX" dirty="0" err="1"/>
              <a:t>comma</a:t>
            </a:r>
            <a:r>
              <a:rPr lang="es-MX" dirty="0"/>
              <a:t> </a:t>
            </a:r>
            <a:r>
              <a:rPr lang="es-MX" dirty="0" err="1"/>
              <a:t>between</a:t>
            </a:r>
            <a:r>
              <a:rPr lang="es-MX" dirty="0"/>
              <a:t> 2 </a:t>
            </a:r>
            <a:r>
              <a:rPr lang="es-MX" dirty="0" err="1"/>
              <a:t>ranges</a:t>
            </a:r>
            <a:endParaRPr lang="es-MX" dirty="0"/>
          </a:p>
        </p:txBody>
      </p:sp>
      <p:pic>
        <p:nvPicPr>
          <p:cNvPr id="14" name="Imagen 13">
            <a:extLst>
              <a:ext uri="{FF2B5EF4-FFF2-40B4-BE49-F238E27FC236}">
                <a16:creationId xmlns:a16="http://schemas.microsoft.com/office/drawing/2014/main" id="{803E2DBD-4484-8A00-FED6-E5F00D272152}"/>
              </a:ext>
            </a:extLst>
          </p:cNvPr>
          <p:cNvPicPr>
            <a:picLocks noChangeAspect="1"/>
          </p:cNvPicPr>
          <p:nvPr/>
        </p:nvPicPr>
        <p:blipFill>
          <a:blip r:embed="rId6"/>
          <a:stretch>
            <a:fillRect/>
          </a:stretch>
        </p:blipFill>
        <p:spPr>
          <a:xfrm>
            <a:off x="6215921" y="2584510"/>
            <a:ext cx="4324506" cy="855733"/>
          </a:xfrm>
          <a:prstGeom prst="rect">
            <a:avLst/>
          </a:prstGeom>
        </p:spPr>
      </p:pic>
      <p:pic>
        <p:nvPicPr>
          <p:cNvPr id="16" name="Imagen 15">
            <a:extLst>
              <a:ext uri="{FF2B5EF4-FFF2-40B4-BE49-F238E27FC236}">
                <a16:creationId xmlns:a16="http://schemas.microsoft.com/office/drawing/2014/main" id="{5D7F3130-4683-22F7-97DB-BE37502DBB53}"/>
              </a:ext>
            </a:extLst>
          </p:cNvPr>
          <p:cNvPicPr>
            <a:picLocks noChangeAspect="1"/>
          </p:cNvPicPr>
          <p:nvPr/>
        </p:nvPicPr>
        <p:blipFill>
          <a:blip r:embed="rId7"/>
          <a:stretch>
            <a:fillRect/>
          </a:stretch>
        </p:blipFill>
        <p:spPr>
          <a:xfrm>
            <a:off x="393765" y="3748701"/>
            <a:ext cx="5217435" cy="652988"/>
          </a:xfrm>
          <a:prstGeom prst="rect">
            <a:avLst/>
          </a:prstGeom>
        </p:spPr>
      </p:pic>
      <p:pic>
        <p:nvPicPr>
          <p:cNvPr id="18" name="Imagen 17">
            <a:extLst>
              <a:ext uri="{FF2B5EF4-FFF2-40B4-BE49-F238E27FC236}">
                <a16:creationId xmlns:a16="http://schemas.microsoft.com/office/drawing/2014/main" id="{7EDAD2AD-08CC-275A-A238-1628623E66F1}"/>
              </a:ext>
            </a:extLst>
          </p:cNvPr>
          <p:cNvPicPr>
            <a:picLocks noChangeAspect="1"/>
          </p:cNvPicPr>
          <p:nvPr/>
        </p:nvPicPr>
        <p:blipFill>
          <a:blip r:embed="rId8"/>
          <a:stretch>
            <a:fillRect/>
          </a:stretch>
        </p:blipFill>
        <p:spPr>
          <a:xfrm>
            <a:off x="5811518" y="3748701"/>
            <a:ext cx="6020718" cy="787112"/>
          </a:xfrm>
          <a:prstGeom prst="rect">
            <a:avLst/>
          </a:prstGeom>
        </p:spPr>
      </p:pic>
      <p:pic>
        <p:nvPicPr>
          <p:cNvPr id="20" name="Imagen 19">
            <a:extLst>
              <a:ext uri="{FF2B5EF4-FFF2-40B4-BE49-F238E27FC236}">
                <a16:creationId xmlns:a16="http://schemas.microsoft.com/office/drawing/2014/main" id="{5D3B713B-022A-BA47-CDB4-A8CDE143BE85}"/>
              </a:ext>
            </a:extLst>
          </p:cNvPr>
          <p:cNvPicPr>
            <a:picLocks noChangeAspect="1"/>
          </p:cNvPicPr>
          <p:nvPr/>
        </p:nvPicPr>
        <p:blipFill>
          <a:blip r:embed="rId9"/>
          <a:stretch>
            <a:fillRect/>
          </a:stretch>
        </p:blipFill>
        <p:spPr>
          <a:xfrm>
            <a:off x="325840" y="4729257"/>
            <a:ext cx="6072947" cy="734260"/>
          </a:xfrm>
          <a:prstGeom prst="rect">
            <a:avLst/>
          </a:prstGeom>
        </p:spPr>
      </p:pic>
    </p:spTree>
    <p:extLst>
      <p:ext uri="{BB962C8B-B14F-4D97-AF65-F5344CB8AC3E}">
        <p14:creationId xmlns:p14="http://schemas.microsoft.com/office/powerpoint/2010/main" val="14653647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8FE721E-BCA5-2F0E-8FBE-E64E11D8FC56}"/>
              </a:ext>
            </a:extLst>
          </p:cNvPr>
          <p:cNvPicPr>
            <a:picLocks noChangeAspect="1"/>
          </p:cNvPicPr>
          <p:nvPr/>
        </p:nvPicPr>
        <p:blipFill>
          <a:blip r:embed="rId2"/>
          <a:stretch>
            <a:fillRect/>
          </a:stretch>
        </p:blipFill>
        <p:spPr>
          <a:xfrm>
            <a:off x="1951854" y="86193"/>
            <a:ext cx="8288292" cy="4638116"/>
          </a:xfrm>
          <a:prstGeom prst="rect">
            <a:avLst/>
          </a:prstGeom>
        </p:spPr>
      </p:pic>
      <p:pic>
        <p:nvPicPr>
          <p:cNvPr id="7" name="Imagen 6">
            <a:extLst>
              <a:ext uri="{FF2B5EF4-FFF2-40B4-BE49-F238E27FC236}">
                <a16:creationId xmlns:a16="http://schemas.microsoft.com/office/drawing/2014/main" id="{38175566-A458-B869-B101-39B20D7294F4}"/>
              </a:ext>
            </a:extLst>
          </p:cNvPr>
          <p:cNvPicPr>
            <a:picLocks noChangeAspect="1"/>
          </p:cNvPicPr>
          <p:nvPr/>
        </p:nvPicPr>
        <p:blipFill>
          <a:blip r:embed="rId3"/>
          <a:stretch>
            <a:fillRect/>
          </a:stretch>
        </p:blipFill>
        <p:spPr>
          <a:xfrm>
            <a:off x="1864717" y="4763386"/>
            <a:ext cx="8462566" cy="2008421"/>
          </a:xfrm>
          <a:prstGeom prst="rect">
            <a:avLst/>
          </a:prstGeom>
        </p:spPr>
      </p:pic>
    </p:spTree>
    <p:extLst>
      <p:ext uri="{BB962C8B-B14F-4D97-AF65-F5344CB8AC3E}">
        <p14:creationId xmlns:p14="http://schemas.microsoft.com/office/powerpoint/2010/main" val="3223738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CA36F9A-1CA7-CFBA-074C-524016F47A75}"/>
              </a:ext>
            </a:extLst>
          </p:cNvPr>
          <p:cNvPicPr>
            <a:picLocks noChangeAspect="1"/>
          </p:cNvPicPr>
          <p:nvPr/>
        </p:nvPicPr>
        <p:blipFill>
          <a:blip r:embed="rId2"/>
          <a:stretch>
            <a:fillRect/>
          </a:stretch>
        </p:blipFill>
        <p:spPr>
          <a:xfrm>
            <a:off x="993410" y="3669082"/>
            <a:ext cx="5496485" cy="1893867"/>
          </a:xfrm>
          <a:prstGeom prst="rect">
            <a:avLst/>
          </a:prstGeom>
        </p:spPr>
      </p:pic>
      <p:sp>
        <p:nvSpPr>
          <p:cNvPr id="6" name="CuadroTexto 5">
            <a:extLst>
              <a:ext uri="{FF2B5EF4-FFF2-40B4-BE49-F238E27FC236}">
                <a16:creationId xmlns:a16="http://schemas.microsoft.com/office/drawing/2014/main" id="{BFF8E1F8-92E3-773B-53DF-1B880CF7DDD8}"/>
              </a:ext>
            </a:extLst>
          </p:cNvPr>
          <p:cNvSpPr txBox="1"/>
          <p:nvPr/>
        </p:nvSpPr>
        <p:spPr>
          <a:xfrm>
            <a:off x="7812535" y="2146629"/>
            <a:ext cx="3652634" cy="3416320"/>
          </a:xfrm>
          <a:prstGeom prst="rect">
            <a:avLst/>
          </a:prstGeom>
          <a:noFill/>
        </p:spPr>
        <p:txBody>
          <a:bodyPr wrap="square" rtlCol="0">
            <a:spAutoFit/>
          </a:bodyPr>
          <a:lstStyle/>
          <a:p>
            <a:r>
              <a:rPr lang="es-MX" sz="2400" b="0" i="0" dirty="0">
                <a:solidFill>
                  <a:srgbClr val="0070C0"/>
                </a:solidFill>
                <a:effectLst/>
                <a:latin typeface="Source Sans Pro" panose="020B0503030403020204" pitchFamily="34" charset="0"/>
              </a:rPr>
              <a:t>El análisis de marketing es el proceso de medir, analizar y gestionar la estrategia y el presupuesto de marketing de una empresa. A menudo, esto implica identificar al público objetivo de la empresa.</a:t>
            </a:r>
            <a:endParaRPr lang="es-MX" sz="2400" dirty="0">
              <a:solidFill>
                <a:srgbClr val="0070C0"/>
              </a:solidFill>
            </a:endParaRPr>
          </a:p>
        </p:txBody>
      </p:sp>
      <p:pic>
        <p:nvPicPr>
          <p:cNvPr id="7" name="Imagen 6">
            <a:extLst>
              <a:ext uri="{FF2B5EF4-FFF2-40B4-BE49-F238E27FC236}">
                <a16:creationId xmlns:a16="http://schemas.microsoft.com/office/drawing/2014/main" id="{0C3EC0C5-EADD-C3E0-AD92-CC7C0D44EDE7}"/>
              </a:ext>
            </a:extLst>
          </p:cNvPr>
          <p:cNvPicPr>
            <a:picLocks noChangeAspect="1"/>
          </p:cNvPicPr>
          <p:nvPr/>
        </p:nvPicPr>
        <p:blipFill>
          <a:blip r:embed="rId3"/>
          <a:stretch>
            <a:fillRect/>
          </a:stretch>
        </p:blipFill>
        <p:spPr>
          <a:xfrm>
            <a:off x="471883" y="984671"/>
            <a:ext cx="6806080" cy="1893866"/>
          </a:xfrm>
          <a:prstGeom prst="rect">
            <a:avLst/>
          </a:prstGeom>
        </p:spPr>
      </p:pic>
    </p:spTree>
    <p:extLst>
      <p:ext uri="{BB962C8B-B14F-4D97-AF65-F5344CB8AC3E}">
        <p14:creationId xmlns:p14="http://schemas.microsoft.com/office/powerpoint/2010/main" val="25700081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EFCDE30-26E6-04F3-2DDA-301BB51EEDEF}"/>
              </a:ext>
            </a:extLst>
          </p:cNvPr>
          <p:cNvSpPr>
            <a:spLocks noGrp="1"/>
          </p:cNvSpPr>
          <p:nvPr>
            <p:ph idx="1"/>
          </p:nvPr>
        </p:nvSpPr>
        <p:spPr/>
        <p:txBody>
          <a:bodyPr/>
          <a:lstStyle/>
          <a:p>
            <a:endParaRPr lang="es-MX" dirty="0"/>
          </a:p>
        </p:txBody>
      </p:sp>
      <p:pic>
        <p:nvPicPr>
          <p:cNvPr id="5" name="Imagen 4">
            <a:extLst>
              <a:ext uri="{FF2B5EF4-FFF2-40B4-BE49-F238E27FC236}">
                <a16:creationId xmlns:a16="http://schemas.microsoft.com/office/drawing/2014/main" id="{35471C81-E824-9BB4-01F8-FBFB4F6C2875}"/>
              </a:ext>
            </a:extLst>
          </p:cNvPr>
          <p:cNvPicPr>
            <a:picLocks noChangeAspect="1"/>
          </p:cNvPicPr>
          <p:nvPr/>
        </p:nvPicPr>
        <p:blipFill>
          <a:blip r:embed="rId2"/>
          <a:stretch>
            <a:fillRect/>
          </a:stretch>
        </p:blipFill>
        <p:spPr>
          <a:xfrm>
            <a:off x="587683" y="535390"/>
            <a:ext cx="11016634" cy="5787219"/>
          </a:xfrm>
          <a:prstGeom prst="rect">
            <a:avLst/>
          </a:prstGeom>
        </p:spPr>
      </p:pic>
    </p:spTree>
    <p:extLst>
      <p:ext uri="{BB962C8B-B14F-4D97-AF65-F5344CB8AC3E}">
        <p14:creationId xmlns:p14="http://schemas.microsoft.com/office/powerpoint/2010/main" val="3816450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C57F9C0-450E-83CF-A935-5DC044EDDF7E}"/>
              </a:ext>
            </a:extLst>
          </p:cNvPr>
          <p:cNvPicPr>
            <a:picLocks noChangeAspect="1"/>
          </p:cNvPicPr>
          <p:nvPr/>
        </p:nvPicPr>
        <p:blipFill>
          <a:blip r:embed="rId2"/>
          <a:stretch>
            <a:fillRect/>
          </a:stretch>
        </p:blipFill>
        <p:spPr>
          <a:xfrm>
            <a:off x="519149" y="693054"/>
            <a:ext cx="11153701" cy="5471891"/>
          </a:xfrm>
          <a:prstGeom prst="rect">
            <a:avLst/>
          </a:prstGeom>
        </p:spPr>
      </p:pic>
    </p:spTree>
    <p:extLst>
      <p:ext uri="{BB962C8B-B14F-4D97-AF65-F5344CB8AC3E}">
        <p14:creationId xmlns:p14="http://schemas.microsoft.com/office/powerpoint/2010/main" val="3585534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200C746-E3F8-2219-A54E-B198FFCDD71E}"/>
              </a:ext>
            </a:extLst>
          </p:cNvPr>
          <p:cNvSpPr>
            <a:spLocks noGrp="1"/>
          </p:cNvSpPr>
          <p:nvPr>
            <p:ph idx="1"/>
          </p:nvPr>
        </p:nvSpPr>
        <p:spPr>
          <a:xfrm>
            <a:off x="914400" y="614597"/>
            <a:ext cx="10439400" cy="5562366"/>
          </a:xfrm>
        </p:spPr>
        <p:txBody>
          <a:bodyPr>
            <a:normAutofit fontScale="92500" lnSpcReduction="20000"/>
          </a:bodyPr>
          <a:lstStyle/>
          <a:p>
            <a:pPr marL="0" indent="0" algn="l">
              <a:buNone/>
            </a:pPr>
            <a:r>
              <a:rPr lang="es-MX" dirty="0"/>
              <a:t>Diferencia entre fórmulas y funciones</a:t>
            </a:r>
          </a:p>
          <a:p>
            <a:pPr algn="l">
              <a:buFont typeface="Arial" panose="020B0604020202020204" pitchFamily="34" charset="0"/>
              <a:buChar char="•"/>
            </a:pPr>
            <a:r>
              <a:rPr lang="es-MX" dirty="0"/>
              <a:t>Una fórmula es un conjunto de instrucciones que se usa para hacer un cálculo usando los datos de una hoja de cálculo.</a:t>
            </a:r>
          </a:p>
          <a:p>
            <a:pPr algn="l">
              <a:buFont typeface="Arial" panose="020B0604020202020204" pitchFamily="34" charset="0"/>
              <a:buChar char="•"/>
            </a:pPr>
            <a:r>
              <a:rPr lang="es-MX" dirty="0"/>
              <a:t>Una función es un comando preestablecido que ejecuta automáticamente un proceso o tarea específicos mediante el uso de los datos de una hoja de cálculo.</a:t>
            </a:r>
          </a:p>
          <a:p>
            <a:pPr marL="0" indent="0" algn="l">
              <a:buNone/>
            </a:pPr>
            <a:r>
              <a:rPr lang="es-MX" dirty="0"/>
              <a:t>Llenado automático</a:t>
            </a:r>
          </a:p>
          <a:p>
            <a:pPr marL="0" indent="0" algn="l">
              <a:buNone/>
            </a:pPr>
            <a:r>
              <a:rPr lang="es-MX" dirty="0"/>
              <a:t>Referencias relativas, absolutas y mixtas</a:t>
            </a:r>
          </a:p>
          <a:p>
            <a:pPr marL="0" indent="0">
              <a:buNone/>
            </a:pPr>
            <a:endParaRPr lang="es-MX" dirty="0"/>
          </a:p>
          <a:p>
            <a:pPr marL="0" indent="0">
              <a:buNone/>
            </a:pPr>
            <a:r>
              <a:rPr lang="es-MX" dirty="0"/>
              <a:t>CONTAR.SI es un ejemplo de una función que devuelve un valor basado en una condición para la que se evalúa el intervalo de datos. La función cuenta el número de celdas que cumplen los criterios. Por ejemplo, en una hoja de cálculo de gastos, usa CONTAR.SI para contar el número de celdas que contienen un reembolso por “pasaje aéreo”.</a:t>
            </a:r>
            <a:br>
              <a:rPr lang="es-MX" dirty="0"/>
            </a:br>
            <a:endParaRPr lang="es-MX" dirty="0"/>
          </a:p>
        </p:txBody>
      </p:sp>
    </p:spTree>
    <p:extLst>
      <p:ext uri="{BB962C8B-B14F-4D97-AF65-F5344CB8AC3E}">
        <p14:creationId xmlns:p14="http://schemas.microsoft.com/office/powerpoint/2010/main" val="29013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5F6D8D-1DF9-320E-5986-4D677E8C65A3}"/>
              </a:ext>
            </a:extLst>
          </p:cNvPr>
          <p:cNvSpPr>
            <a:spLocks noGrp="1"/>
          </p:cNvSpPr>
          <p:nvPr>
            <p:ph type="title"/>
          </p:nvPr>
        </p:nvSpPr>
        <p:spPr>
          <a:xfrm>
            <a:off x="1312889" y="200234"/>
            <a:ext cx="4783111" cy="315912"/>
          </a:xfrm>
        </p:spPr>
        <p:txBody>
          <a:bodyPr>
            <a:normAutofit fontScale="90000"/>
          </a:bodyPr>
          <a:lstStyle/>
          <a:p>
            <a:r>
              <a:rPr lang="es-MX" b="1" i="0" dirty="0">
                <a:solidFill>
                  <a:srgbClr val="1F1F1F"/>
                </a:solidFill>
                <a:effectLst/>
                <a:latin typeface="unset"/>
              </a:rPr>
              <a:t>Funciones populares</a:t>
            </a:r>
            <a:endParaRPr lang="es-MX" dirty="0"/>
          </a:p>
        </p:txBody>
      </p:sp>
      <p:pic>
        <p:nvPicPr>
          <p:cNvPr id="5" name="Marcador de contenido 4">
            <a:extLst>
              <a:ext uri="{FF2B5EF4-FFF2-40B4-BE49-F238E27FC236}">
                <a16:creationId xmlns:a16="http://schemas.microsoft.com/office/drawing/2014/main" id="{7569E456-DF62-6CC9-AB32-647C4245341B}"/>
              </a:ext>
            </a:extLst>
          </p:cNvPr>
          <p:cNvPicPr>
            <a:picLocks noGrp="1" noChangeAspect="1"/>
          </p:cNvPicPr>
          <p:nvPr>
            <p:ph idx="1"/>
          </p:nvPr>
        </p:nvPicPr>
        <p:blipFill>
          <a:blip r:embed="rId2"/>
          <a:stretch>
            <a:fillRect/>
          </a:stretch>
        </p:blipFill>
        <p:spPr>
          <a:xfrm>
            <a:off x="1352863" y="961694"/>
            <a:ext cx="8051826" cy="5274122"/>
          </a:xfrm>
        </p:spPr>
      </p:pic>
    </p:spTree>
    <p:extLst>
      <p:ext uri="{BB962C8B-B14F-4D97-AF65-F5344CB8AC3E}">
        <p14:creationId xmlns:p14="http://schemas.microsoft.com/office/powerpoint/2010/main" val="3910761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5F6D8D-1DF9-320E-5986-4D677E8C65A3}"/>
              </a:ext>
            </a:extLst>
          </p:cNvPr>
          <p:cNvSpPr>
            <a:spLocks noGrp="1"/>
          </p:cNvSpPr>
          <p:nvPr>
            <p:ph type="title"/>
          </p:nvPr>
        </p:nvSpPr>
        <p:spPr>
          <a:xfrm>
            <a:off x="1312889" y="200234"/>
            <a:ext cx="4783111" cy="315912"/>
          </a:xfrm>
        </p:spPr>
        <p:txBody>
          <a:bodyPr>
            <a:normAutofit fontScale="90000"/>
          </a:bodyPr>
          <a:lstStyle/>
          <a:p>
            <a:r>
              <a:rPr lang="es-MX" b="1" i="0" dirty="0">
                <a:solidFill>
                  <a:srgbClr val="1F1F1F"/>
                </a:solidFill>
                <a:effectLst/>
                <a:latin typeface="unset"/>
              </a:rPr>
              <a:t>Funciones populares</a:t>
            </a:r>
            <a:endParaRPr lang="es-MX" dirty="0"/>
          </a:p>
        </p:txBody>
      </p:sp>
      <p:pic>
        <p:nvPicPr>
          <p:cNvPr id="7" name="Imagen 6">
            <a:extLst>
              <a:ext uri="{FF2B5EF4-FFF2-40B4-BE49-F238E27FC236}">
                <a16:creationId xmlns:a16="http://schemas.microsoft.com/office/drawing/2014/main" id="{1B73F954-7680-87A4-6D21-BBB8807EF605}"/>
              </a:ext>
            </a:extLst>
          </p:cNvPr>
          <p:cNvPicPr>
            <a:picLocks noChangeAspect="1"/>
          </p:cNvPicPr>
          <p:nvPr/>
        </p:nvPicPr>
        <p:blipFill>
          <a:blip r:embed="rId2"/>
          <a:stretch>
            <a:fillRect/>
          </a:stretch>
        </p:blipFill>
        <p:spPr>
          <a:xfrm>
            <a:off x="985845" y="1044953"/>
            <a:ext cx="8862692" cy="5499002"/>
          </a:xfrm>
          <a:prstGeom prst="rect">
            <a:avLst/>
          </a:prstGeom>
        </p:spPr>
      </p:pic>
    </p:spTree>
    <p:extLst>
      <p:ext uri="{BB962C8B-B14F-4D97-AF65-F5344CB8AC3E}">
        <p14:creationId xmlns:p14="http://schemas.microsoft.com/office/powerpoint/2010/main" val="1341427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5F6D8D-1DF9-320E-5986-4D677E8C65A3}"/>
              </a:ext>
            </a:extLst>
          </p:cNvPr>
          <p:cNvSpPr>
            <a:spLocks noGrp="1"/>
          </p:cNvSpPr>
          <p:nvPr>
            <p:ph type="title"/>
          </p:nvPr>
        </p:nvSpPr>
        <p:spPr>
          <a:xfrm>
            <a:off x="1312889" y="200234"/>
            <a:ext cx="4783111" cy="315912"/>
          </a:xfrm>
        </p:spPr>
        <p:txBody>
          <a:bodyPr>
            <a:normAutofit fontScale="90000"/>
          </a:bodyPr>
          <a:lstStyle/>
          <a:p>
            <a:r>
              <a:rPr lang="es-MX" b="1" i="0" dirty="0">
                <a:solidFill>
                  <a:srgbClr val="1F1F1F"/>
                </a:solidFill>
                <a:effectLst/>
                <a:latin typeface="unset"/>
              </a:rPr>
              <a:t>Funciones populares</a:t>
            </a:r>
            <a:endParaRPr lang="es-MX" dirty="0"/>
          </a:p>
        </p:txBody>
      </p:sp>
      <p:pic>
        <p:nvPicPr>
          <p:cNvPr id="8" name="Imagen 7">
            <a:extLst>
              <a:ext uri="{FF2B5EF4-FFF2-40B4-BE49-F238E27FC236}">
                <a16:creationId xmlns:a16="http://schemas.microsoft.com/office/drawing/2014/main" id="{B430C74C-29D8-127E-ED78-7B694DDF0A7F}"/>
              </a:ext>
            </a:extLst>
          </p:cNvPr>
          <p:cNvPicPr>
            <a:picLocks noChangeAspect="1"/>
          </p:cNvPicPr>
          <p:nvPr/>
        </p:nvPicPr>
        <p:blipFill>
          <a:blip r:embed="rId2"/>
          <a:stretch>
            <a:fillRect/>
          </a:stretch>
        </p:blipFill>
        <p:spPr>
          <a:xfrm>
            <a:off x="818213" y="915192"/>
            <a:ext cx="9076753" cy="3881660"/>
          </a:xfrm>
          <a:prstGeom prst="rect">
            <a:avLst/>
          </a:prstGeom>
        </p:spPr>
      </p:pic>
    </p:spTree>
    <p:extLst>
      <p:ext uri="{BB962C8B-B14F-4D97-AF65-F5344CB8AC3E}">
        <p14:creationId xmlns:p14="http://schemas.microsoft.com/office/powerpoint/2010/main" val="26066030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1D51334-85FF-F793-CA0E-D27C674E99AF}"/>
              </a:ext>
            </a:extLst>
          </p:cNvPr>
          <p:cNvSpPr>
            <a:spLocks noGrp="1"/>
          </p:cNvSpPr>
          <p:nvPr>
            <p:ph idx="1"/>
          </p:nvPr>
        </p:nvSpPr>
        <p:spPr>
          <a:xfrm>
            <a:off x="908196" y="421517"/>
            <a:ext cx="10375605" cy="3007483"/>
          </a:xfrm>
        </p:spPr>
        <p:txBody>
          <a:bodyPr>
            <a:normAutofit fontScale="92500"/>
          </a:bodyPr>
          <a:lstStyle/>
          <a:p>
            <a:pPr algn="l"/>
            <a:r>
              <a:rPr lang="es-MX" b="1" i="0" dirty="0">
                <a:solidFill>
                  <a:srgbClr val="1F1F1F"/>
                </a:solidFill>
                <a:effectLst/>
                <a:latin typeface="unset"/>
              </a:rPr>
              <a:t>Datos → Ordenar intervalo</a:t>
            </a:r>
            <a:r>
              <a:rPr lang="es-MX" b="0" i="0" dirty="0">
                <a:solidFill>
                  <a:srgbClr val="1F1F1F"/>
                </a:solidFill>
                <a:effectLst/>
                <a:latin typeface="Source Sans Pro" panose="020B0503030403020204" pitchFamily="34" charset="0"/>
              </a:rPr>
              <a:t>. (Nota: para Google </a:t>
            </a:r>
            <a:r>
              <a:rPr lang="es-MX" b="0" i="0" dirty="0" err="1">
                <a:solidFill>
                  <a:srgbClr val="1F1F1F"/>
                </a:solidFill>
                <a:effectLst/>
                <a:latin typeface="Source Sans Pro" panose="020B0503030403020204" pitchFamily="34" charset="0"/>
              </a:rPr>
              <a:t>Sheets</a:t>
            </a:r>
            <a:r>
              <a:rPr lang="es-MX" b="0" i="0" dirty="0">
                <a:solidFill>
                  <a:srgbClr val="1F1F1F"/>
                </a:solidFill>
                <a:effectLst/>
                <a:latin typeface="Source Sans Pro" panose="020B0503030403020204" pitchFamily="34" charset="0"/>
              </a:rPr>
              <a:t>, la opción </a:t>
            </a:r>
            <a:r>
              <a:rPr lang="es-MX" b="1" i="0" dirty="0">
                <a:solidFill>
                  <a:srgbClr val="1F1F1F"/>
                </a:solidFill>
                <a:effectLst/>
                <a:latin typeface="unset"/>
              </a:rPr>
              <a:t>Opciones avanzadas de orden de intervalos</a:t>
            </a:r>
            <a:r>
              <a:rPr lang="es-MX" b="0" i="0" dirty="0">
                <a:solidFill>
                  <a:srgbClr val="1F1F1F"/>
                </a:solidFill>
                <a:effectLst/>
                <a:latin typeface="Source Sans Pro" panose="020B0503030403020204" pitchFamily="34" charset="0"/>
              </a:rPr>
              <a:t> puede aparecer en el menú desplegable </a:t>
            </a:r>
            <a:r>
              <a:rPr lang="es-MX" b="1" i="0" dirty="0">
                <a:solidFill>
                  <a:srgbClr val="1F1F1F"/>
                </a:solidFill>
                <a:effectLst/>
                <a:latin typeface="unset"/>
              </a:rPr>
              <a:t>Datos</a:t>
            </a:r>
            <a:r>
              <a:rPr lang="es-MX" b="0" i="0" dirty="0">
                <a:solidFill>
                  <a:srgbClr val="1F1F1F"/>
                </a:solidFill>
                <a:effectLst/>
                <a:latin typeface="Source Sans Pro" panose="020B0503030403020204" pitchFamily="34" charset="0"/>
              </a:rPr>
              <a:t> en lugar de </a:t>
            </a:r>
            <a:r>
              <a:rPr lang="es-MX" b="1" i="0" dirty="0">
                <a:solidFill>
                  <a:srgbClr val="1F1F1F"/>
                </a:solidFill>
                <a:effectLst/>
                <a:latin typeface="unset"/>
              </a:rPr>
              <a:t>Ordenar intervalo</a:t>
            </a:r>
            <a:r>
              <a:rPr lang="es-MX" b="0" i="0" dirty="0">
                <a:solidFill>
                  <a:srgbClr val="1F1F1F"/>
                </a:solidFill>
                <a:effectLst/>
                <a:latin typeface="Source Sans Pro" panose="020B0503030403020204" pitchFamily="34" charset="0"/>
              </a:rPr>
              <a:t>).</a:t>
            </a:r>
          </a:p>
          <a:p>
            <a:pPr algn="l"/>
            <a:r>
              <a:rPr lang="es-MX" b="0" i="0" dirty="0">
                <a:solidFill>
                  <a:srgbClr val="1F1F1F"/>
                </a:solidFill>
                <a:effectLst/>
                <a:latin typeface="Source Sans Pro" panose="020B0503030403020204" pitchFamily="34" charset="0"/>
              </a:rPr>
              <a:t>En la ventana emergente -&gt;</a:t>
            </a:r>
            <a:r>
              <a:rPr lang="es-MX" b="1" i="0" dirty="0">
                <a:solidFill>
                  <a:srgbClr val="1F1F1F"/>
                </a:solidFill>
                <a:effectLst/>
                <a:latin typeface="unset"/>
              </a:rPr>
              <a:t>Los datos tienen una fila de encabezado</a:t>
            </a:r>
            <a:r>
              <a:rPr lang="es-MX" b="0" i="0" dirty="0">
                <a:solidFill>
                  <a:srgbClr val="1F1F1F"/>
                </a:solidFill>
                <a:effectLst/>
                <a:latin typeface="Source Sans Pro" panose="020B0503030403020204" pitchFamily="34" charset="0"/>
              </a:rPr>
              <a:t>. Ahora puedes elegir encabezados de columna específicos para ordenar.</a:t>
            </a:r>
          </a:p>
          <a:p>
            <a:pPr algn="l"/>
            <a:r>
              <a:rPr lang="es-MX" b="0" i="0" dirty="0">
                <a:solidFill>
                  <a:srgbClr val="1F1F1F"/>
                </a:solidFill>
                <a:effectLst/>
                <a:latin typeface="Source Sans Pro" panose="020B0503030403020204" pitchFamily="34" charset="0"/>
              </a:rPr>
              <a:t>En el menú desplegable </a:t>
            </a:r>
            <a:r>
              <a:rPr lang="es-MX" b="1" i="0" dirty="0">
                <a:solidFill>
                  <a:srgbClr val="1F1F1F"/>
                </a:solidFill>
                <a:effectLst/>
                <a:latin typeface="unset"/>
              </a:rPr>
              <a:t>Ordenar por</a:t>
            </a:r>
            <a:r>
              <a:rPr lang="es-MX" b="0" i="0" dirty="0">
                <a:solidFill>
                  <a:srgbClr val="1F1F1F"/>
                </a:solidFill>
                <a:effectLst/>
                <a:latin typeface="Source Sans Pro" panose="020B0503030403020204" pitchFamily="34" charset="0"/>
              </a:rPr>
              <a:t>, elige el encabezado </a:t>
            </a:r>
            <a:r>
              <a:rPr lang="es-MX" b="1" i="0" dirty="0">
                <a:solidFill>
                  <a:srgbClr val="1F1F1F"/>
                </a:solidFill>
                <a:effectLst/>
                <a:latin typeface="unset"/>
              </a:rPr>
              <a:t>Fecha</a:t>
            </a:r>
            <a:r>
              <a:rPr lang="es-MX" b="0" i="0" dirty="0">
                <a:solidFill>
                  <a:srgbClr val="1F1F1F"/>
                </a:solidFill>
                <a:effectLst/>
                <a:latin typeface="Source Sans Pro" panose="020B0503030403020204" pitchFamily="34" charset="0"/>
              </a:rPr>
              <a:t>. Luego, haz clic en </a:t>
            </a:r>
            <a:r>
              <a:rPr lang="es-MX" b="1" i="0" dirty="0">
                <a:solidFill>
                  <a:srgbClr val="1F1F1F"/>
                </a:solidFill>
                <a:effectLst/>
                <a:latin typeface="unset"/>
              </a:rPr>
              <a:t>A → Z</a:t>
            </a:r>
            <a:r>
              <a:rPr lang="es-MX" b="0" i="0" dirty="0">
                <a:solidFill>
                  <a:srgbClr val="1F1F1F"/>
                </a:solidFill>
                <a:effectLst/>
                <a:latin typeface="Source Sans Pro" panose="020B0503030403020204" pitchFamily="34" charset="0"/>
              </a:rPr>
              <a:t> para ordenar en orden ascendente. </a:t>
            </a:r>
          </a:p>
          <a:p>
            <a:endParaRPr lang="es-MX" dirty="0"/>
          </a:p>
        </p:txBody>
      </p:sp>
      <p:pic>
        <p:nvPicPr>
          <p:cNvPr id="1026" name="Picture 2">
            <a:extLst>
              <a:ext uri="{FF2B5EF4-FFF2-40B4-BE49-F238E27FC236}">
                <a16:creationId xmlns:a16="http://schemas.microsoft.com/office/drawing/2014/main" id="{EE133D93-FC6A-5E54-300E-9F4F030D80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796" y="3429000"/>
            <a:ext cx="5586403" cy="3164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2865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6AA619D-C307-73E9-6CBA-20BE7DB824A6}"/>
              </a:ext>
            </a:extLst>
          </p:cNvPr>
          <p:cNvPicPr>
            <a:picLocks noChangeAspect="1"/>
          </p:cNvPicPr>
          <p:nvPr/>
        </p:nvPicPr>
        <p:blipFill>
          <a:blip r:embed="rId2"/>
          <a:stretch>
            <a:fillRect/>
          </a:stretch>
        </p:blipFill>
        <p:spPr>
          <a:xfrm>
            <a:off x="311655" y="233664"/>
            <a:ext cx="5105478" cy="1287044"/>
          </a:xfrm>
          <a:prstGeom prst="rect">
            <a:avLst/>
          </a:prstGeom>
        </p:spPr>
      </p:pic>
      <p:pic>
        <p:nvPicPr>
          <p:cNvPr id="7" name="Imagen 6">
            <a:extLst>
              <a:ext uri="{FF2B5EF4-FFF2-40B4-BE49-F238E27FC236}">
                <a16:creationId xmlns:a16="http://schemas.microsoft.com/office/drawing/2014/main" id="{3D8475B0-B691-51A8-CA58-7A0BFD230E2B}"/>
              </a:ext>
            </a:extLst>
          </p:cNvPr>
          <p:cNvPicPr>
            <a:picLocks noChangeAspect="1"/>
          </p:cNvPicPr>
          <p:nvPr/>
        </p:nvPicPr>
        <p:blipFill>
          <a:blip r:embed="rId3"/>
          <a:stretch>
            <a:fillRect/>
          </a:stretch>
        </p:blipFill>
        <p:spPr>
          <a:xfrm>
            <a:off x="6333997" y="233663"/>
            <a:ext cx="5433515" cy="1287045"/>
          </a:xfrm>
          <a:prstGeom prst="rect">
            <a:avLst/>
          </a:prstGeom>
        </p:spPr>
      </p:pic>
      <p:pic>
        <p:nvPicPr>
          <p:cNvPr id="9" name="Imagen 8">
            <a:extLst>
              <a:ext uri="{FF2B5EF4-FFF2-40B4-BE49-F238E27FC236}">
                <a16:creationId xmlns:a16="http://schemas.microsoft.com/office/drawing/2014/main" id="{2C549B8C-A511-0036-1784-C52264903AB6}"/>
              </a:ext>
            </a:extLst>
          </p:cNvPr>
          <p:cNvPicPr>
            <a:picLocks noChangeAspect="1"/>
          </p:cNvPicPr>
          <p:nvPr/>
        </p:nvPicPr>
        <p:blipFill>
          <a:blip r:embed="rId4"/>
          <a:stretch>
            <a:fillRect/>
          </a:stretch>
        </p:blipFill>
        <p:spPr>
          <a:xfrm>
            <a:off x="421206" y="2152983"/>
            <a:ext cx="5105479" cy="1454727"/>
          </a:xfrm>
          <a:prstGeom prst="rect">
            <a:avLst/>
          </a:prstGeom>
        </p:spPr>
      </p:pic>
      <p:pic>
        <p:nvPicPr>
          <p:cNvPr id="13" name="Imagen 12">
            <a:extLst>
              <a:ext uri="{FF2B5EF4-FFF2-40B4-BE49-F238E27FC236}">
                <a16:creationId xmlns:a16="http://schemas.microsoft.com/office/drawing/2014/main" id="{3691D013-A0AB-3885-F511-6A435E778A93}"/>
              </a:ext>
            </a:extLst>
          </p:cNvPr>
          <p:cNvPicPr>
            <a:picLocks noChangeAspect="1"/>
          </p:cNvPicPr>
          <p:nvPr/>
        </p:nvPicPr>
        <p:blipFill>
          <a:blip r:embed="rId5"/>
          <a:stretch>
            <a:fillRect/>
          </a:stretch>
        </p:blipFill>
        <p:spPr>
          <a:xfrm>
            <a:off x="6333997" y="2445795"/>
            <a:ext cx="5290548" cy="1161915"/>
          </a:xfrm>
          <a:prstGeom prst="rect">
            <a:avLst/>
          </a:prstGeom>
        </p:spPr>
      </p:pic>
      <p:sp>
        <p:nvSpPr>
          <p:cNvPr id="14" name="CuadroTexto 13">
            <a:extLst>
              <a:ext uri="{FF2B5EF4-FFF2-40B4-BE49-F238E27FC236}">
                <a16:creationId xmlns:a16="http://schemas.microsoft.com/office/drawing/2014/main" id="{8C7B313D-0D2E-01F7-03C6-4CFCF97AA07D}"/>
              </a:ext>
            </a:extLst>
          </p:cNvPr>
          <p:cNvSpPr txBox="1"/>
          <p:nvPr/>
        </p:nvSpPr>
        <p:spPr>
          <a:xfrm>
            <a:off x="880130" y="3995678"/>
            <a:ext cx="10431739" cy="2862322"/>
          </a:xfrm>
          <a:prstGeom prst="rect">
            <a:avLst/>
          </a:prstGeom>
          <a:noFill/>
        </p:spPr>
        <p:txBody>
          <a:bodyPr wrap="square" rtlCol="0">
            <a:spAutoFit/>
          </a:bodyPr>
          <a:lstStyle/>
          <a:p>
            <a:pPr algn="l"/>
            <a:r>
              <a:rPr lang="es-MX" b="0" i="0" dirty="0">
                <a:solidFill>
                  <a:srgbClr val="333333"/>
                </a:solidFill>
                <a:effectLst/>
                <a:latin typeface="Source Sans Pro" panose="020B0503030403020204" pitchFamily="34" charset="0"/>
              </a:rPr>
              <a:t>En este punto, intenta no confundir</a:t>
            </a:r>
            <a:r>
              <a:rPr lang="es-MX" b="1" i="0" dirty="0">
                <a:solidFill>
                  <a:srgbClr val="333333"/>
                </a:solidFill>
                <a:effectLst/>
                <a:latin typeface="unset"/>
              </a:rPr>
              <a:t> declaración de trabajo</a:t>
            </a:r>
            <a:r>
              <a:rPr lang="es-MX" b="0" i="0" dirty="0">
                <a:solidFill>
                  <a:srgbClr val="333333"/>
                </a:solidFill>
                <a:effectLst/>
                <a:latin typeface="Source Sans Pro" panose="020B0503030403020204" pitchFamily="34" charset="0"/>
              </a:rPr>
              <a:t> con </a:t>
            </a:r>
            <a:r>
              <a:rPr lang="es-MX" b="1" i="0" dirty="0">
                <a:solidFill>
                  <a:srgbClr val="333333"/>
                </a:solidFill>
                <a:effectLst/>
                <a:latin typeface="unset"/>
              </a:rPr>
              <a:t>alcance del </a:t>
            </a:r>
            <a:r>
              <a:rPr lang="es-MX" b="1" i="0" err="1">
                <a:solidFill>
                  <a:srgbClr val="333333"/>
                </a:solidFill>
                <a:effectLst/>
                <a:latin typeface="unset"/>
              </a:rPr>
              <a:t>trabajo</a:t>
            </a:r>
            <a:r>
              <a:rPr lang="es-MX" b="0" i="0">
                <a:solidFill>
                  <a:srgbClr val="333333"/>
                </a:solidFill>
                <a:effectLst/>
                <a:latin typeface="Source Sans Pro" panose="020B0503030403020204" pitchFamily="34" charset="0"/>
              </a:rPr>
              <a:t>, puesto </a:t>
            </a:r>
            <a:r>
              <a:rPr lang="es-MX" b="0" i="0" dirty="0">
                <a:solidFill>
                  <a:srgbClr val="333333"/>
                </a:solidFill>
                <a:effectLst/>
                <a:latin typeface="Source Sans Pro" panose="020B0503030403020204" pitchFamily="34" charset="0"/>
              </a:rPr>
              <a:t>que ambos que se abrevian como SOW. Aunque ambos se usan para definir entregables y un cronograma, no son lo mismo y no deben usarse indistintamente.</a:t>
            </a:r>
          </a:p>
          <a:p>
            <a:pPr algn="l"/>
            <a:r>
              <a:rPr lang="es-MX" b="0" i="0" dirty="0">
                <a:solidFill>
                  <a:srgbClr val="333333"/>
                </a:solidFill>
                <a:effectLst/>
                <a:latin typeface="Source Sans Pro" panose="020B0503030403020204" pitchFamily="34" charset="0"/>
              </a:rPr>
              <a:t>Una </a:t>
            </a:r>
            <a:r>
              <a:rPr lang="es-MX" b="0" i="0" dirty="0">
                <a:solidFill>
                  <a:srgbClr val="00B0F0"/>
                </a:solidFill>
                <a:effectLst/>
                <a:latin typeface="Source Sans Pro" panose="020B0503030403020204" pitchFamily="34" charset="0"/>
              </a:rPr>
              <a:t>declaración de trabajo </a:t>
            </a:r>
            <a:r>
              <a:rPr lang="es-MX" b="0" i="0" dirty="0">
                <a:solidFill>
                  <a:srgbClr val="333333"/>
                </a:solidFill>
                <a:effectLst/>
                <a:latin typeface="Source Sans Pro" panose="020B0503030403020204" pitchFamily="34" charset="0"/>
              </a:rPr>
              <a:t>es un documento que identifica claramente los productos y servicios que un proveedor o contratista proporcionará a una organización. Incluye objetivos, directrices, entregables, programa y costos.</a:t>
            </a:r>
          </a:p>
          <a:p>
            <a:pPr algn="l"/>
            <a:r>
              <a:rPr lang="es-MX" b="0" i="0" dirty="0">
                <a:solidFill>
                  <a:srgbClr val="333333"/>
                </a:solidFill>
                <a:effectLst/>
                <a:latin typeface="Source Sans Pro" panose="020B0503030403020204" pitchFamily="34" charset="0"/>
              </a:rPr>
              <a:t>Un </a:t>
            </a:r>
            <a:r>
              <a:rPr lang="es-MX" b="0" i="0" dirty="0">
                <a:solidFill>
                  <a:srgbClr val="00B050"/>
                </a:solidFill>
                <a:effectLst/>
                <a:latin typeface="Source Sans Pro" panose="020B0503030403020204" pitchFamily="34" charset="0"/>
              </a:rPr>
              <a:t>alcance del trabajo </a:t>
            </a:r>
            <a:r>
              <a:rPr lang="es-MX" b="0" i="0" dirty="0">
                <a:solidFill>
                  <a:srgbClr val="333333"/>
                </a:solidFill>
                <a:effectLst/>
                <a:latin typeface="Source Sans Pro" panose="020B0503030403020204" pitchFamily="34" charset="0"/>
              </a:rPr>
              <a:t>se basa en proyectos y establece las expectativas y los límites de un proyecto. Se puede incluir un alcance del trabajo en una declaración de trabajo para ayudar a definir los resultados del proyecto.</a:t>
            </a:r>
          </a:p>
          <a:p>
            <a:endParaRPr lang="es-MX" dirty="0"/>
          </a:p>
        </p:txBody>
      </p:sp>
    </p:spTree>
    <p:extLst>
      <p:ext uri="{BB962C8B-B14F-4D97-AF65-F5344CB8AC3E}">
        <p14:creationId xmlns:p14="http://schemas.microsoft.com/office/powerpoint/2010/main" val="435479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6DF79A8-43CD-A494-5C84-F65E9BC95EE0}"/>
              </a:ext>
            </a:extLst>
          </p:cNvPr>
          <p:cNvSpPr>
            <a:spLocks noGrp="1"/>
          </p:cNvSpPr>
          <p:nvPr>
            <p:ph idx="1"/>
          </p:nvPr>
        </p:nvSpPr>
        <p:spPr>
          <a:xfrm>
            <a:off x="936573" y="1231353"/>
            <a:ext cx="10318854" cy="4315008"/>
          </a:xfrm>
        </p:spPr>
        <p:txBody>
          <a:bodyPr/>
          <a:lstStyle/>
          <a:p>
            <a:r>
              <a:rPr lang="es-MX" b="0" i="0" dirty="0">
                <a:solidFill>
                  <a:srgbClr val="0070C0"/>
                </a:solidFill>
                <a:effectLst/>
                <a:latin typeface="Google Sans"/>
              </a:rPr>
              <a:t>Los </a:t>
            </a:r>
            <a:r>
              <a:rPr lang="es-MX" b="1" i="0" dirty="0">
                <a:solidFill>
                  <a:srgbClr val="0070C0"/>
                </a:solidFill>
                <a:effectLst/>
                <a:latin typeface="Google Sans"/>
              </a:rPr>
              <a:t>hitos</a:t>
            </a:r>
            <a:r>
              <a:rPr lang="es-MX" b="0" i="0" dirty="0">
                <a:solidFill>
                  <a:srgbClr val="0070C0"/>
                </a:solidFill>
                <a:effectLst/>
                <a:latin typeface="Google Sans"/>
              </a:rPr>
              <a:t> son tareas significativas que confirmarás junto con tu plazo de entrega para ayudar a todos a saber que el proyecto está en marcha.</a:t>
            </a:r>
          </a:p>
          <a:p>
            <a:r>
              <a:rPr lang="es-MX" b="0" i="0" dirty="0">
                <a:solidFill>
                  <a:srgbClr val="0070C0"/>
                </a:solidFill>
                <a:effectLst/>
                <a:latin typeface="Google Sans"/>
              </a:rPr>
              <a:t>Los </a:t>
            </a:r>
            <a:r>
              <a:rPr lang="es-MX" b="1" i="0" dirty="0">
                <a:solidFill>
                  <a:srgbClr val="0070C0"/>
                </a:solidFill>
                <a:effectLst/>
                <a:latin typeface="Google Sans"/>
              </a:rPr>
              <a:t>plazos</a:t>
            </a:r>
            <a:r>
              <a:rPr lang="es-MX" b="0" i="0" dirty="0">
                <a:solidFill>
                  <a:srgbClr val="0070C0"/>
                </a:solidFill>
                <a:effectLst/>
                <a:latin typeface="Google Sans"/>
              </a:rPr>
              <a:t> son las fechas límite en las que los entregables, hitos y/o informes vencen.</a:t>
            </a:r>
            <a:endParaRPr lang="es-MX" dirty="0">
              <a:solidFill>
                <a:srgbClr val="0070C0"/>
              </a:solidFill>
              <a:latin typeface="Google Sans"/>
            </a:endParaRPr>
          </a:p>
          <a:p>
            <a:r>
              <a:rPr lang="es-MX" b="0" i="0" dirty="0">
                <a:solidFill>
                  <a:srgbClr val="0070C0"/>
                </a:solidFill>
                <a:effectLst/>
                <a:latin typeface="Google Sans"/>
              </a:rPr>
              <a:t>Los </a:t>
            </a:r>
            <a:r>
              <a:rPr lang="es-MX" b="1" i="0" dirty="0">
                <a:solidFill>
                  <a:srgbClr val="0070C0"/>
                </a:solidFill>
                <a:effectLst/>
                <a:latin typeface="Google Sans"/>
              </a:rPr>
              <a:t>entregables</a:t>
            </a:r>
            <a:r>
              <a:rPr lang="es-MX" b="0" i="0" dirty="0">
                <a:solidFill>
                  <a:srgbClr val="0070C0"/>
                </a:solidFill>
                <a:effectLst/>
                <a:latin typeface="Google Sans"/>
              </a:rPr>
              <a:t> son elementos o tareas que completarás antes de finalizar el proyecto.</a:t>
            </a:r>
          </a:p>
          <a:p>
            <a:r>
              <a:rPr lang="es-MX" b="0" i="0" dirty="0">
                <a:solidFill>
                  <a:srgbClr val="0070C0"/>
                </a:solidFill>
                <a:effectLst/>
                <a:latin typeface="Google Sans"/>
              </a:rPr>
              <a:t>Los </a:t>
            </a:r>
            <a:r>
              <a:rPr lang="es-MX" b="1" i="0" dirty="0">
                <a:solidFill>
                  <a:srgbClr val="0070C0"/>
                </a:solidFill>
                <a:effectLst/>
                <a:latin typeface="Google Sans"/>
              </a:rPr>
              <a:t>entregables</a:t>
            </a:r>
            <a:r>
              <a:rPr lang="es-MX" b="0" i="0" dirty="0">
                <a:solidFill>
                  <a:srgbClr val="0070C0"/>
                </a:solidFill>
                <a:effectLst/>
                <a:latin typeface="Google Sans"/>
              </a:rPr>
              <a:t> son elementos o tareas que completarás antes de finalizar el proyecto.</a:t>
            </a:r>
            <a:endParaRPr lang="es-MX" dirty="0">
              <a:solidFill>
                <a:srgbClr val="0070C0"/>
              </a:solidFill>
            </a:endParaRPr>
          </a:p>
        </p:txBody>
      </p:sp>
    </p:spTree>
    <p:extLst>
      <p:ext uri="{BB962C8B-B14F-4D97-AF65-F5344CB8AC3E}">
        <p14:creationId xmlns:p14="http://schemas.microsoft.com/office/powerpoint/2010/main" val="9654168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4">
            <a:extLst>
              <a:ext uri="{FF2B5EF4-FFF2-40B4-BE49-F238E27FC236}">
                <a16:creationId xmlns:a16="http://schemas.microsoft.com/office/drawing/2014/main" id="{CC683D87-9D81-745E-0DE0-B27D9A87F07F}"/>
              </a:ext>
            </a:extLst>
          </p:cNvPr>
          <p:cNvGraphicFramePr>
            <a:graphicFrameLocks noGrp="1"/>
          </p:cNvGraphicFramePr>
          <p:nvPr>
            <p:extLst>
              <p:ext uri="{D42A27DB-BD31-4B8C-83A1-F6EECF244321}">
                <p14:modId xmlns:p14="http://schemas.microsoft.com/office/powerpoint/2010/main" val="2990372664"/>
              </p:ext>
            </p:extLst>
          </p:nvPr>
        </p:nvGraphicFramePr>
        <p:xfrm>
          <a:off x="164892" y="119921"/>
          <a:ext cx="11887200" cy="8961120"/>
        </p:xfrm>
        <a:graphic>
          <a:graphicData uri="http://schemas.openxmlformats.org/drawingml/2006/table">
            <a:tbl>
              <a:tblPr firstRow="1" bandRow="1">
                <a:tableStyleId>{5C22544A-7EE6-4342-B048-85BDC9FD1C3A}</a:tableStyleId>
              </a:tblPr>
              <a:tblGrid>
                <a:gridCol w="2971800">
                  <a:extLst>
                    <a:ext uri="{9D8B030D-6E8A-4147-A177-3AD203B41FA5}">
                      <a16:colId xmlns:a16="http://schemas.microsoft.com/office/drawing/2014/main" val="2690859903"/>
                    </a:ext>
                  </a:extLst>
                </a:gridCol>
                <a:gridCol w="2971800">
                  <a:extLst>
                    <a:ext uri="{9D8B030D-6E8A-4147-A177-3AD203B41FA5}">
                      <a16:colId xmlns:a16="http://schemas.microsoft.com/office/drawing/2014/main" val="991505526"/>
                    </a:ext>
                  </a:extLst>
                </a:gridCol>
                <a:gridCol w="2971800">
                  <a:extLst>
                    <a:ext uri="{9D8B030D-6E8A-4147-A177-3AD203B41FA5}">
                      <a16:colId xmlns:a16="http://schemas.microsoft.com/office/drawing/2014/main" val="396685171"/>
                    </a:ext>
                  </a:extLst>
                </a:gridCol>
                <a:gridCol w="2971800">
                  <a:extLst>
                    <a:ext uri="{9D8B030D-6E8A-4147-A177-3AD203B41FA5}">
                      <a16:colId xmlns:a16="http://schemas.microsoft.com/office/drawing/2014/main" val="1894772792"/>
                    </a:ext>
                  </a:extLst>
                </a:gridCol>
              </a:tblGrid>
              <a:tr h="364200">
                <a:tc>
                  <a:txBody>
                    <a:bodyPr/>
                    <a:lstStyle/>
                    <a:p>
                      <a:r>
                        <a:rPr lang="es-MX" dirty="0"/>
                        <a:t>Entregables</a:t>
                      </a:r>
                    </a:p>
                  </a:txBody>
                  <a:tcPr/>
                </a:tc>
                <a:tc>
                  <a:txBody>
                    <a:bodyPr/>
                    <a:lstStyle/>
                    <a:p>
                      <a:r>
                        <a:rPr lang="es-MX" dirty="0"/>
                        <a:t>Hitos</a:t>
                      </a:r>
                    </a:p>
                  </a:txBody>
                  <a:tcPr/>
                </a:tc>
                <a:tc>
                  <a:txBody>
                    <a:bodyPr/>
                    <a:lstStyle/>
                    <a:p>
                      <a:r>
                        <a:rPr lang="es-MX" dirty="0"/>
                        <a:t>Cronograma</a:t>
                      </a:r>
                    </a:p>
                  </a:txBody>
                  <a:tcPr/>
                </a:tc>
                <a:tc>
                  <a:txBody>
                    <a:bodyPr/>
                    <a:lstStyle/>
                    <a:p>
                      <a:r>
                        <a:rPr lang="es-MX" dirty="0"/>
                        <a:t>Informes</a:t>
                      </a:r>
                    </a:p>
                  </a:txBody>
                  <a:tcPr/>
                </a:tc>
                <a:extLst>
                  <a:ext uri="{0D108BD9-81ED-4DB2-BD59-A6C34878D82A}">
                    <a16:rowId xmlns:a16="http://schemas.microsoft.com/office/drawing/2014/main" val="3029466507"/>
                  </a:ext>
                </a:extLst>
              </a:tr>
              <a:tr h="6373879">
                <a:tc>
                  <a:txBody>
                    <a:bodyPr/>
                    <a:lstStyle/>
                    <a:p>
                      <a:r>
                        <a:rPr lang="es-MX" sz="1800" b="0" i="0" kern="1200" dirty="0">
                          <a:solidFill>
                            <a:schemeClr val="dk1"/>
                          </a:solidFill>
                          <a:effectLst/>
                          <a:latin typeface="+mn-lt"/>
                          <a:ea typeface="+mn-ea"/>
                          <a:cs typeface="+mn-cs"/>
                        </a:rPr>
                        <a:t>¿Qué trabajo se está haciendo y qué se está creando como resultado de este proyecto? Cuando el proyecto esté completo, ¿qué se espera que entregues a los interesados? Sé específico aquí. ¿Recopilarás datos para este proyecto? ¿Cuántos o por cuánto tiempo?</a:t>
                      </a:r>
                    </a:p>
                    <a:p>
                      <a:r>
                        <a:rPr lang="es-MX" sz="1800" b="0" i="0" kern="1200" dirty="0">
                          <a:solidFill>
                            <a:schemeClr val="dk1"/>
                          </a:solidFill>
                          <a:effectLst/>
                          <a:latin typeface="+mn-lt"/>
                          <a:ea typeface="+mn-ea"/>
                          <a:cs typeface="+mn-cs"/>
                        </a:rPr>
                        <a:t>Evite las instrucciones imprecisas. Por ejemplo, “solucionar problemas de tráfico” no especifica el alcance. Esto podría significar cualquier cosa, desde rellenar algunos baches hasta construir un nuevo paso elevado. ¡Sé específico! Usa números y apunta a metas y objetivos que sean concretos y fáciles de medir.</a:t>
                      </a:r>
                      <a:endParaRPr lang="es-MX" dirty="0"/>
                    </a:p>
                  </a:txBody>
                  <a:tcPr/>
                </a:tc>
                <a:tc>
                  <a:txBody>
                    <a:bodyPr/>
                    <a:lstStyle/>
                    <a:p>
                      <a:r>
                        <a:rPr lang="es-MX" sz="1800" b="0" i="0" kern="1200" dirty="0">
                          <a:solidFill>
                            <a:schemeClr val="dk1"/>
                          </a:solidFill>
                          <a:effectLst/>
                          <a:latin typeface="+mn-lt"/>
                          <a:ea typeface="+mn-ea"/>
                          <a:cs typeface="+mn-cs"/>
                        </a:rPr>
                        <a:t>relacionado con tu cronograma. ¿Cuáles son los principales hitos para el progreso de tu proyecto? ¿Cómo se determina cuando una parte específica del proyecto está completa?</a:t>
                      </a:r>
                    </a:p>
                    <a:p>
                      <a:r>
                        <a:rPr lang="es-MX" sz="1800" b="0" i="0" kern="1200" dirty="0">
                          <a:solidFill>
                            <a:schemeClr val="dk1"/>
                          </a:solidFill>
                          <a:effectLst/>
                          <a:latin typeface="+mn-lt"/>
                          <a:ea typeface="+mn-ea"/>
                          <a:cs typeface="+mn-cs"/>
                        </a:rPr>
                        <a:t>Tanto tú como los interesados u otros miembros del equipo, como el gerente de proyectos, pueden identificar los hitos. Los ejemplos más simples pueden incluir pasos incrementales en un proyecto más grande, como “Recopilar y procesar el 50 % de los datos requeridos (100 respuestas a la encuesta)”; pero también pueden ser ejemplos más importantes, </a:t>
                      </a:r>
                      <a:endParaRPr lang="es-MX" dirty="0"/>
                    </a:p>
                  </a:txBody>
                  <a:tcPr/>
                </a:tc>
                <a:tc>
                  <a:txBody>
                    <a:bodyPr/>
                    <a:lstStyle/>
                    <a:p>
                      <a:r>
                        <a:rPr lang="es-MX" sz="1800" b="0" i="0" kern="1200" dirty="0">
                          <a:solidFill>
                            <a:schemeClr val="dk1"/>
                          </a:solidFill>
                          <a:effectLst/>
                          <a:latin typeface="+mn-lt"/>
                          <a:ea typeface="+mn-ea"/>
                          <a:cs typeface="+mn-cs"/>
                        </a:rPr>
                        <a:t>Tu cronograma estará íntimamente relacionado con los hitos que crees para tu proyecto. El cronograma es una forma de asignar las expectativas respecto de cuánto tiempo debería tomar cada paso del proceso. El cronograma debe ser lo suficientemente específico para ayudar a todos los participantes a decidir si un proyecto se está llevando a cabo según lo programado. ¿Cuándo se completarán los entregables? ¿Cuánto tiempo prevés que demore el proyecto en completarse? Si todo sale según lo planeado, ¿cuánto tiempo prevés que llevará cada componente del proyecto? ¿Cuándo podemos esperar alcanzar cada hito?</a:t>
                      </a:r>
                      <a:endParaRPr lang="es-MX" dirty="0"/>
                    </a:p>
                  </a:txBody>
                  <a:tcPr/>
                </a:tc>
                <a:tc>
                  <a:txBody>
                    <a:bodyPr/>
                    <a:lstStyle/>
                    <a:p>
                      <a:r>
                        <a:rPr lang="es-MX" sz="1800" b="0" i="0" kern="1200" dirty="0">
                          <a:solidFill>
                            <a:schemeClr val="dk1"/>
                          </a:solidFill>
                          <a:effectLst/>
                          <a:latin typeface="+mn-lt"/>
                          <a:ea typeface="+mn-ea"/>
                          <a:cs typeface="+mn-cs"/>
                        </a:rPr>
                        <a:t>Los SOW adecuados también establecen límites respecto de cómo y cuándo proporcionarás actualizaciones de estado a los interesados. ¿Cómo comunicarás el progreso con los interesados y los patrocinadores, y con qué frecuencia? ¿Se informará el progreso semanalmente? ¿Mensualmente? ¿Cuándo se completan los hitos? ¿Qué información contendrán los informes de estado?</a:t>
                      </a:r>
                    </a:p>
                    <a:p>
                      <a:r>
                        <a:rPr lang="es-MX" sz="1800" b="0" i="0" kern="1200" dirty="0">
                          <a:solidFill>
                            <a:schemeClr val="dk1"/>
                          </a:solidFill>
                          <a:effectLst/>
                          <a:latin typeface="+mn-lt"/>
                          <a:ea typeface="+mn-ea"/>
                          <a:cs typeface="+mn-cs"/>
                        </a:rPr>
                        <a:t>Como mínimo, cualquier SOW debe responder todas las preguntas relevantes en las áreas anteriores. Ten en cuenta que estas áreas pueden variar según el proyecto. Pero, en esencia, el documento SOW siempre debe tener el mismo propósito al contener información que sea específica, relevante y precisa. Si algo cambia en el proyecto, tu SOW debe reflejar esos cambios.</a:t>
                      </a:r>
                    </a:p>
                    <a:p>
                      <a:endParaRPr lang="es-MX" dirty="0"/>
                    </a:p>
                  </a:txBody>
                  <a:tcPr/>
                </a:tc>
                <a:extLst>
                  <a:ext uri="{0D108BD9-81ED-4DB2-BD59-A6C34878D82A}">
                    <a16:rowId xmlns:a16="http://schemas.microsoft.com/office/drawing/2014/main" val="3283665239"/>
                  </a:ext>
                </a:extLst>
              </a:tr>
            </a:tbl>
          </a:graphicData>
        </a:graphic>
      </p:graphicFrame>
    </p:spTree>
    <p:extLst>
      <p:ext uri="{BB962C8B-B14F-4D97-AF65-F5344CB8AC3E}">
        <p14:creationId xmlns:p14="http://schemas.microsoft.com/office/powerpoint/2010/main" val="2883175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088582-BC56-D880-5A85-DDCAB4B23710}"/>
              </a:ext>
            </a:extLst>
          </p:cNvPr>
          <p:cNvSpPr>
            <a:spLocks noGrp="1"/>
          </p:cNvSpPr>
          <p:nvPr>
            <p:ph type="title"/>
          </p:nvPr>
        </p:nvSpPr>
        <p:spPr>
          <a:xfrm>
            <a:off x="838200" y="365125"/>
            <a:ext cx="1482969" cy="1325563"/>
          </a:xfrm>
        </p:spPr>
        <p:txBody>
          <a:bodyPr/>
          <a:lstStyle/>
          <a:p>
            <a:r>
              <a:rPr lang="es-MX" dirty="0">
                <a:solidFill>
                  <a:srgbClr val="0070C0"/>
                </a:solidFill>
              </a:rPr>
              <a:t>Ask</a:t>
            </a:r>
          </a:p>
        </p:txBody>
      </p:sp>
      <p:sp>
        <p:nvSpPr>
          <p:cNvPr id="4" name="CuadroTexto 3">
            <a:extLst>
              <a:ext uri="{FF2B5EF4-FFF2-40B4-BE49-F238E27FC236}">
                <a16:creationId xmlns:a16="http://schemas.microsoft.com/office/drawing/2014/main" id="{553CFFB2-4E51-0EDE-CD20-0E741D477E3E}"/>
              </a:ext>
            </a:extLst>
          </p:cNvPr>
          <p:cNvSpPr txBox="1"/>
          <p:nvPr/>
        </p:nvSpPr>
        <p:spPr>
          <a:xfrm>
            <a:off x="3084549" y="541399"/>
            <a:ext cx="8539089" cy="3139321"/>
          </a:xfrm>
          <a:prstGeom prst="rect">
            <a:avLst/>
          </a:prstGeom>
          <a:noFill/>
        </p:spPr>
        <p:txBody>
          <a:bodyPr wrap="square" rtlCol="0">
            <a:spAutoFit/>
          </a:bodyPr>
          <a:lstStyle/>
          <a:p>
            <a:pPr algn="l">
              <a:buFont typeface="Arial" panose="020B0604020202020204" pitchFamily="34" charset="0"/>
              <a:buChar char="•"/>
            </a:pPr>
            <a:r>
              <a:rPr lang="es-MX" b="0" i="0" dirty="0">
                <a:solidFill>
                  <a:srgbClr val="0070C0"/>
                </a:solidFill>
                <a:effectLst/>
                <a:latin typeface="Source Sans Pro" panose="020B0503030403020204" pitchFamily="34" charset="0"/>
              </a:rPr>
              <a:t>Define el problema que tratas de resolver</a:t>
            </a:r>
          </a:p>
          <a:p>
            <a:pPr algn="l">
              <a:buFont typeface="Arial" panose="020B0604020202020204" pitchFamily="34" charset="0"/>
              <a:buChar char="•"/>
            </a:pPr>
            <a:r>
              <a:rPr lang="es-MX" b="0" i="0" dirty="0">
                <a:solidFill>
                  <a:srgbClr val="0070C0"/>
                </a:solidFill>
                <a:effectLst/>
                <a:latin typeface="Source Sans Pro" panose="020B0503030403020204" pitchFamily="34" charset="0"/>
              </a:rPr>
              <a:t>Asegúrate de entender completamente las expectativas de los interesados</a:t>
            </a:r>
          </a:p>
          <a:p>
            <a:pPr algn="l">
              <a:buFont typeface="Arial" panose="020B0604020202020204" pitchFamily="34" charset="0"/>
              <a:buChar char="•"/>
            </a:pPr>
            <a:r>
              <a:rPr lang="es-MX" b="0" i="0" dirty="0">
                <a:solidFill>
                  <a:srgbClr val="0070C0"/>
                </a:solidFill>
                <a:effectLst/>
                <a:latin typeface="Source Sans Pro" panose="020B0503030403020204" pitchFamily="34" charset="0"/>
              </a:rPr>
              <a:t>Concéntrate en el problema real y evita las distracciones</a:t>
            </a:r>
          </a:p>
          <a:p>
            <a:pPr algn="l">
              <a:buFont typeface="Arial" panose="020B0604020202020204" pitchFamily="34" charset="0"/>
              <a:buChar char="•"/>
            </a:pPr>
            <a:r>
              <a:rPr lang="es-MX" b="0" i="0" dirty="0">
                <a:solidFill>
                  <a:srgbClr val="0070C0"/>
                </a:solidFill>
                <a:effectLst/>
                <a:latin typeface="Source Sans Pro" panose="020B0503030403020204" pitchFamily="34" charset="0"/>
              </a:rPr>
              <a:t>Colabora con los interesados y mantén una línea de comunicación abierta</a:t>
            </a:r>
          </a:p>
          <a:p>
            <a:pPr algn="l">
              <a:buFont typeface="Arial" panose="020B0604020202020204" pitchFamily="34" charset="0"/>
              <a:buChar char="•"/>
            </a:pPr>
            <a:r>
              <a:rPr lang="es-MX" b="0" i="0" dirty="0">
                <a:solidFill>
                  <a:srgbClr val="0070C0"/>
                </a:solidFill>
                <a:effectLst/>
                <a:latin typeface="Source Sans Pro" panose="020B0503030403020204" pitchFamily="34" charset="0"/>
              </a:rPr>
              <a:t>Da un paso atrás y observa toda la situación en contexto</a:t>
            </a:r>
          </a:p>
          <a:p>
            <a:pPr algn="l">
              <a:buFont typeface="Arial" panose="020B0604020202020204" pitchFamily="34" charset="0"/>
              <a:buChar char="•"/>
            </a:pPr>
            <a:endParaRPr lang="es-MX" dirty="0">
              <a:solidFill>
                <a:srgbClr val="0070C0"/>
              </a:solidFill>
              <a:latin typeface="Source Sans Pro" panose="020B0503030403020204" pitchFamily="34" charset="0"/>
            </a:endParaRPr>
          </a:p>
          <a:p>
            <a:pPr marL="285750" indent="-285750" algn="l">
              <a:buFont typeface="Wingdings" panose="05000000000000000000" pitchFamily="2" charset="2"/>
              <a:buChar char="q"/>
            </a:pPr>
            <a:r>
              <a:rPr lang="es-MX" b="0" i="0" dirty="0">
                <a:solidFill>
                  <a:srgbClr val="0070C0"/>
                </a:solidFill>
                <a:effectLst/>
                <a:latin typeface="Source Sans Pro" panose="020B0503030403020204" pitchFamily="34" charset="0"/>
              </a:rPr>
              <a:t>¿Qué problemas dicen tener mis interesados?</a:t>
            </a:r>
          </a:p>
          <a:p>
            <a:pPr marL="285750" indent="-285750" algn="l">
              <a:buFont typeface="Wingdings" panose="05000000000000000000" pitchFamily="2" charset="2"/>
              <a:buChar char="q"/>
            </a:pPr>
            <a:r>
              <a:rPr lang="es-MX" b="0" i="0" dirty="0">
                <a:solidFill>
                  <a:srgbClr val="0070C0"/>
                </a:solidFill>
                <a:effectLst/>
                <a:latin typeface="Source Sans Pro" panose="020B0503030403020204" pitchFamily="34" charset="0"/>
              </a:rPr>
              <a:t>Ahora que identifiqué los problemas, ¿cómo puedo ayudar a los interesados a resolver sus preguntas?</a:t>
            </a:r>
          </a:p>
          <a:p>
            <a:pPr algn="l"/>
            <a:endParaRPr lang="es-MX" b="0" i="0" dirty="0">
              <a:solidFill>
                <a:srgbClr val="0070C0"/>
              </a:solidFill>
              <a:effectLst/>
              <a:latin typeface="Source Sans Pro" panose="020B0503030403020204" pitchFamily="34" charset="0"/>
            </a:endParaRPr>
          </a:p>
          <a:p>
            <a:endParaRPr lang="es-MX" dirty="0">
              <a:solidFill>
                <a:srgbClr val="0070C0"/>
              </a:solidFill>
            </a:endParaRPr>
          </a:p>
        </p:txBody>
      </p:sp>
      <p:sp>
        <p:nvSpPr>
          <p:cNvPr id="5" name="Título 1">
            <a:extLst>
              <a:ext uri="{FF2B5EF4-FFF2-40B4-BE49-F238E27FC236}">
                <a16:creationId xmlns:a16="http://schemas.microsoft.com/office/drawing/2014/main" id="{60BE51B6-E94C-EEEA-DBC3-4F8A73DCA206}"/>
              </a:ext>
            </a:extLst>
          </p:cNvPr>
          <p:cNvSpPr txBox="1">
            <a:spLocks/>
          </p:cNvSpPr>
          <p:nvPr/>
        </p:nvSpPr>
        <p:spPr>
          <a:xfrm>
            <a:off x="443753" y="4054101"/>
            <a:ext cx="22322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dirty="0">
                <a:solidFill>
                  <a:schemeClr val="accent2">
                    <a:lumMod val="75000"/>
                  </a:schemeClr>
                </a:solidFill>
              </a:rPr>
              <a:t>Prepare</a:t>
            </a:r>
          </a:p>
        </p:txBody>
      </p:sp>
      <p:sp>
        <p:nvSpPr>
          <p:cNvPr id="6" name="CuadroTexto 5">
            <a:extLst>
              <a:ext uri="{FF2B5EF4-FFF2-40B4-BE49-F238E27FC236}">
                <a16:creationId xmlns:a16="http://schemas.microsoft.com/office/drawing/2014/main" id="{82C3ABFA-3DF1-82EA-741E-05D8FF6BF56A}"/>
              </a:ext>
            </a:extLst>
          </p:cNvPr>
          <p:cNvSpPr txBox="1"/>
          <p:nvPr/>
        </p:nvSpPr>
        <p:spPr>
          <a:xfrm>
            <a:off x="2891118" y="3680720"/>
            <a:ext cx="8041341" cy="2585323"/>
          </a:xfrm>
          <a:prstGeom prst="rect">
            <a:avLst/>
          </a:prstGeom>
          <a:noFill/>
        </p:spPr>
        <p:txBody>
          <a:bodyPr wrap="square" rtlCol="0">
            <a:spAutoFit/>
          </a:bodyPr>
          <a:lstStyle/>
          <a:p>
            <a:pPr algn="l"/>
            <a:r>
              <a:rPr lang="es-MX" b="0" i="0" dirty="0">
                <a:solidFill>
                  <a:schemeClr val="accent2">
                    <a:lumMod val="75000"/>
                  </a:schemeClr>
                </a:solidFill>
                <a:effectLst/>
                <a:latin typeface="Source Sans Pro" panose="020B0503030403020204" pitchFamily="34" charset="0"/>
              </a:rPr>
              <a:t>qué datos necesitas recopilar para responder a sus preguntas y cómo organizarlos para que sean útiles</a:t>
            </a:r>
          </a:p>
          <a:p>
            <a:pPr algn="l">
              <a:buFont typeface="Arial" panose="020B0604020202020204" pitchFamily="34" charset="0"/>
              <a:buChar char="•"/>
            </a:pPr>
            <a:r>
              <a:rPr lang="es-MX" b="0" i="0" dirty="0">
                <a:solidFill>
                  <a:schemeClr val="accent2">
                    <a:lumMod val="75000"/>
                  </a:schemeClr>
                </a:solidFill>
                <a:effectLst/>
                <a:latin typeface="Source Sans Pro" panose="020B0503030403020204" pitchFamily="34" charset="0"/>
              </a:rPr>
              <a:t>Que métricas medir</a:t>
            </a:r>
          </a:p>
          <a:p>
            <a:pPr algn="l">
              <a:buFont typeface="Arial" panose="020B0604020202020204" pitchFamily="34" charset="0"/>
              <a:buChar char="•"/>
            </a:pPr>
            <a:r>
              <a:rPr lang="es-MX" b="0" i="0" dirty="0">
                <a:solidFill>
                  <a:schemeClr val="accent2">
                    <a:lumMod val="75000"/>
                  </a:schemeClr>
                </a:solidFill>
                <a:effectLst/>
                <a:latin typeface="Source Sans Pro" panose="020B0503030403020204" pitchFamily="34" charset="0"/>
              </a:rPr>
              <a:t>Localizar datos en tu base de datos</a:t>
            </a:r>
          </a:p>
          <a:p>
            <a:pPr algn="l">
              <a:buFont typeface="Arial" panose="020B0604020202020204" pitchFamily="34" charset="0"/>
              <a:buChar char="•"/>
            </a:pPr>
            <a:r>
              <a:rPr lang="es-MX" b="0" i="0" dirty="0">
                <a:solidFill>
                  <a:schemeClr val="accent2">
                    <a:lumMod val="75000"/>
                  </a:schemeClr>
                </a:solidFill>
                <a:effectLst/>
                <a:latin typeface="Source Sans Pro" panose="020B0503030403020204" pitchFamily="34" charset="0"/>
              </a:rPr>
              <a:t>Crear medidas de seguridad para proteger esos datos</a:t>
            </a:r>
          </a:p>
          <a:p>
            <a:pPr algn="l">
              <a:buFont typeface="Arial" panose="020B0604020202020204" pitchFamily="34" charset="0"/>
              <a:buChar char="•"/>
            </a:pPr>
            <a:endParaRPr lang="es-MX" b="0" i="0" dirty="0">
              <a:solidFill>
                <a:schemeClr val="accent2">
                  <a:lumMod val="75000"/>
                </a:schemeClr>
              </a:solidFill>
              <a:effectLst/>
              <a:latin typeface="Source Sans Pro" panose="020B0503030403020204" pitchFamily="34" charset="0"/>
            </a:endParaRPr>
          </a:p>
          <a:p>
            <a:pPr marL="285750" indent="-285750" algn="l">
              <a:buFont typeface="Wingdings" panose="05000000000000000000" pitchFamily="2" charset="2"/>
              <a:buChar char="q"/>
            </a:pPr>
            <a:r>
              <a:rPr lang="es-MX" b="0" i="0" dirty="0">
                <a:solidFill>
                  <a:schemeClr val="accent2">
                    <a:lumMod val="75000"/>
                  </a:schemeClr>
                </a:solidFill>
                <a:effectLst/>
                <a:latin typeface="Source Sans Pro" panose="020B0503030403020204" pitchFamily="34" charset="0"/>
              </a:rPr>
              <a:t>¿Qué necesito para descubrir cómo resolver este problema?</a:t>
            </a:r>
          </a:p>
          <a:p>
            <a:pPr marL="285750" indent="-285750" algn="l">
              <a:buFont typeface="Wingdings" panose="05000000000000000000" pitchFamily="2" charset="2"/>
              <a:buChar char="q"/>
            </a:pPr>
            <a:r>
              <a:rPr lang="es-MX" b="0" i="0" dirty="0">
                <a:solidFill>
                  <a:schemeClr val="accent2">
                    <a:lumMod val="75000"/>
                  </a:schemeClr>
                </a:solidFill>
                <a:effectLst/>
                <a:latin typeface="Source Sans Pro" panose="020B0503030403020204" pitchFamily="34" charset="0"/>
              </a:rPr>
              <a:t>¿Qué investigación debo hacer?</a:t>
            </a:r>
          </a:p>
          <a:p>
            <a:endParaRPr lang="es-MX" dirty="0">
              <a:solidFill>
                <a:schemeClr val="accent2">
                  <a:lumMod val="75000"/>
                </a:schemeClr>
              </a:solidFill>
            </a:endParaRPr>
          </a:p>
        </p:txBody>
      </p:sp>
    </p:spTree>
    <p:extLst>
      <p:ext uri="{BB962C8B-B14F-4D97-AF65-F5344CB8AC3E}">
        <p14:creationId xmlns:p14="http://schemas.microsoft.com/office/powerpoint/2010/main" val="3097547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729813A-57A9-97B3-B383-39D16614873E}"/>
              </a:ext>
            </a:extLst>
          </p:cNvPr>
          <p:cNvPicPr>
            <a:picLocks noChangeAspect="1"/>
          </p:cNvPicPr>
          <p:nvPr/>
        </p:nvPicPr>
        <p:blipFill>
          <a:blip r:embed="rId2"/>
          <a:stretch>
            <a:fillRect/>
          </a:stretch>
        </p:blipFill>
        <p:spPr>
          <a:xfrm>
            <a:off x="434715" y="399614"/>
            <a:ext cx="6266669" cy="1035303"/>
          </a:xfrm>
          <a:prstGeom prst="rect">
            <a:avLst/>
          </a:prstGeom>
        </p:spPr>
      </p:pic>
      <p:sp>
        <p:nvSpPr>
          <p:cNvPr id="6" name="CuadroTexto 5">
            <a:extLst>
              <a:ext uri="{FF2B5EF4-FFF2-40B4-BE49-F238E27FC236}">
                <a16:creationId xmlns:a16="http://schemas.microsoft.com/office/drawing/2014/main" id="{0BE7B5BB-9A89-E538-972B-D5CB9A1CBBEE}"/>
              </a:ext>
            </a:extLst>
          </p:cNvPr>
          <p:cNvSpPr txBox="1"/>
          <p:nvPr/>
        </p:nvSpPr>
        <p:spPr>
          <a:xfrm>
            <a:off x="764498" y="1741226"/>
            <a:ext cx="1648918" cy="707886"/>
          </a:xfrm>
          <a:prstGeom prst="rect">
            <a:avLst/>
          </a:prstGeom>
          <a:noFill/>
        </p:spPr>
        <p:txBody>
          <a:bodyPr wrap="square" rtlCol="0">
            <a:spAutoFit/>
          </a:bodyPr>
          <a:lstStyle/>
          <a:p>
            <a:r>
              <a:rPr lang="es-MX" sz="2000" dirty="0" err="1">
                <a:solidFill>
                  <a:srgbClr val="0070C0"/>
                </a:solidFill>
              </a:rPr>
              <a:t>What</a:t>
            </a:r>
            <a:r>
              <a:rPr lang="es-MX" sz="2000" dirty="0">
                <a:solidFill>
                  <a:srgbClr val="0070C0"/>
                </a:solidFill>
              </a:rPr>
              <a:t> data </a:t>
            </a:r>
            <a:r>
              <a:rPr lang="es-MX" sz="2000" dirty="0" err="1">
                <a:solidFill>
                  <a:srgbClr val="0070C0"/>
                </a:solidFill>
              </a:rPr>
              <a:t>is</a:t>
            </a:r>
            <a:r>
              <a:rPr lang="es-MX" sz="2000" dirty="0">
                <a:solidFill>
                  <a:srgbClr val="0070C0"/>
                </a:solidFill>
              </a:rPr>
              <a:t> </a:t>
            </a:r>
            <a:r>
              <a:rPr lang="es-MX" sz="2000" dirty="0" err="1">
                <a:solidFill>
                  <a:srgbClr val="0070C0"/>
                </a:solidFill>
              </a:rPr>
              <a:t>about</a:t>
            </a:r>
            <a:r>
              <a:rPr lang="es-MX" sz="2000" dirty="0">
                <a:solidFill>
                  <a:srgbClr val="0070C0"/>
                </a:solidFill>
              </a:rPr>
              <a:t>?</a:t>
            </a:r>
          </a:p>
        </p:txBody>
      </p:sp>
      <p:pic>
        <p:nvPicPr>
          <p:cNvPr id="8" name="Imagen 7">
            <a:extLst>
              <a:ext uri="{FF2B5EF4-FFF2-40B4-BE49-F238E27FC236}">
                <a16:creationId xmlns:a16="http://schemas.microsoft.com/office/drawing/2014/main" id="{5D40CA07-86F1-1BF4-CCA2-9A3249212CBE}"/>
              </a:ext>
            </a:extLst>
          </p:cNvPr>
          <p:cNvPicPr>
            <a:picLocks noChangeAspect="1"/>
          </p:cNvPicPr>
          <p:nvPr/>
        </p:nvPicPr>
        <p:blipFill>
          <a:blip r:embed="rId3"/>
          <a:stretch>
            <a:fillRect/>
          </a:stretch>
        </p:blipFill>
        <p:spPr>
          <a:xfrm>
            <a:off x="764498" y="2612973"/>
            <a:ext cx="1276350" cy="4000500"/>
          </a:xfrm>
          <a:prstGeom prst="rect">
            <a:avLst/>
          </a:prstGeom>
        </p:spPr>
      </p:pic>
      <p:sp>
        <p:nvSpPr>
          <p:cNvPr id="9" name="CuadroTexto 8">
            <a:extLst>
              <a:ext uri="{FF2B5EF4-FFF2-40B4-BE49-F238E27FC236}">
                <a16:creationId xmlns:a16="http://schemas.microsoft.com/office/drawing/2014/main" id="{9B0D5257-8F01-9196-5E7F-FE356C342E22}"/>
              </a:ext>
            </a:extLst>
          </p:cNvPr>
          <p:cNvSpPr txBox="1"/>
          <p:nvPr/>
        </p:nvSpPr>
        <p:spPr>
          <a:xfrm>
            <a:off x="2743590" y="2792611"/>
            <a:ext cx="1843400" cy="2246769"/>
          </a:xfrm>
          <a:prstGeom prst="rect">
            <a:avLst/>
          </a:prstGeom>
          <a:noFill/>
        </p:spPr>
        <p:txBody>
          <a:bodyPr wrap="square" rtlCol="0">
            <a:spAutoFit/>
          </a:bodyPr>
          <a:lstStyle/>
          <a:p>
            <a:r>
              <a:rPr lang="es-MX" sz="2000" dirty="0" err="1">
                <a:solidFill>
                  <a:srgbClr val="0070C0"/>
                </a:solidFill>
              </a:rPr>
              <a:t>To</a:t>
            </a:r>
            <a:r>
              <a:rPr lang="es-MX" sz="2000" dirty="0">
                <a:solidFill>
                  <a:srgbClr val="0070C0"/>
                </a:solidFill>
              </a:rPr>
              <a:t> </a:t>
            </a:r>
            <a:r>
              <a:rPr lang="es-MX" sz="2000" dirty="0" err="1">
                <a:solidFill>
                  <a:srgbClr val="0070C0"/>
                </a:solidFill>
              </a:rPr>
              <a:t>fair</a:t>
            </a:r>
            <a:r>
              <a:rPr lang="es-MX" sz="2000" dirty="0">
                <a:solidFill>
                  <a:srgbClr val="0070C0"/>
                </a:solidFill>
              </a:rPr>
              <a:t> and </a:t>
            </a:r>
            <a:r>
              <a:rPr lang="es-MX" sz="2000" dirty="0" err="1">
                <a:solidFill>
                  <a:srgbClr val="0070C0"/>
                </a:solidFill>
              </a:rPr>
              <a:t>objective</a:t>
            </a:r>
            <a:r>
              <a:rPr lang="es-MX" sz="2000" dirty="0">
                <a:solidFill>
                  <a:srgbClr val="0070C0"/>
                </a:solidFill>
              </a:rPr>
              <a:t> data </a:t>
            </a:r>
          </a:p>
          <a:p>
            <a:endParaRPr lang="es-MX" sz="2000" dirty="0">
              <a:solidFill>
                <a:srgbClr val="0070C0"/>
              </a:solidFill>
            </a:endParaRPr>
          </a:p>
          <a:p>
            <a:r>
              <a:rPr lang="es-MX" sz="2000" dirty="0" err="1">
                <a:solidFill>
                  <a:srgbClr val="0070C0"/>
                </a:solidFill>
              </a:rPr>
              <a:t>Need</a:t>
            </a:r>
            <a:r>
              <a:rPr lang="es-MX" sz="2000" dirty="0">
                <a:solidFill>
                  <a:srgbClr val="0070C0"/>
                </a:solidFill>
              </a:rPr>
              <a:t> </a:t>
            </a:r>
            <a:r>
              <a:rPr lang="es-MX" sz="2000" dirty="0" err="1">
                <a:solidFill>
                  <a:srgbClr val="0070C0"/>
                </a:solidFill>
              </a:rPr>
              <a:t>an</a:t>
            </a:r>
            <a:r>
              <a:rPr lang="es-MX" sz="2000" dirty="0">
                <a:solidFill>
                  <a:srgbClr val="0070C0"/>
                </a:solidFill>
              </a:rPr>
              <a:t> </a:t>
            </a:r>
            <a:r>
              <a:rPr lang="es-MX" sz="2000" dirty="0" err="1">
                <a:solidFill>
                  <a:srgbClr val="0070C0"/>
                </a:solidFill>
              </a:rPr>
              <a:t>accurate</a:t>
            </a:r>
            <a:r>
              <a:rPr lang="es-MX" sz="2000" dirty="0">
                <a:solidFill>
                  <a:srgbClr val="0070C0"/>
                </a:solidFill>
              </a:rPr>
              <a:t> </a:t>
            </a:r>
            <a:r>
              <a:rPr lang="es-MX" sz="2000" dirty="0" err="1">
                <a:solidFill>
                  <a:srgbClr val="0070C0"/>
                </a:solidFill>
              </a:rPr>
              <a:t>representation</a:t>
            </a:r>
            <a:r>
              <a:rPr lang="es-MX" sz="2000" dirty="0">
                <a:solidFill>
                  <a:srgbClr val="0070C0"/>
                </a:solidFill>
              </a:rPr>
              <a:t> </a:t>
            </a:r>
            <a:r>
              <a:rPr lang="es-MX" sz="2000" dirty="0" err="1">
                <a:solidFill>
                  <a:srgbClr val="0070C0"/>
                </a:solidFill>
              </a:rPr>
              <a:t>of</a:t>
            </a:r>
            <a:r>
              <a:rPr lang="es-MX" sz="2000" dirty="0">
                <a:solidFill>
                  <a:srgbClr val="0070C0"/>
                </a:solidFill>
              </a:rPr>
              <a:t> </a:t>
            </a:r>
            <a:r>
              <a:rPr lang="es-MX" sz="2000" dirty="0" err="1">
                <a:solidFill>
                  <a:srgbClr val="0070C0"/>
                </a:solidFill>
              </a:rPr>
              <a:t>population</a:t>
            </a:r>
            <a:endParaRPr lang="es-MX" sz="2000" dirty="0">
              <a:solidFill>
                <a:srgbClr val="0070C0"/>
              </a:solidFill>
            </a:endParaRPr>
          </a:p>
        </p:txBody>
      </p:sp>
      <p:sp>
        <p:nvSpPr>
          <p:cNvPr id="10" name="CuadroTexto 9">
            <a:extLst>
              <a:ext uri="{FF2B5EF4-FFF2-40B4-BE49-F238E27FC236}">
                <a16:creationId xmlns:a16="http://schemas.microsoft.com/office/drawing/2014/main" id="{5559313D-2D7A-A85A-BE0E-591942A37862}"/>
              </a:ext>
            </a:extLst>
          </p:cNvPr>
          <p:cNvSpPr txBox="1"/>
          <p:nvPr/>
        </p:nvSpPr>
        <p:spPr>
          <a:xfrm>
            <a:off x="7363059" y="399614"/>
            <a:ext cx="4394226" cy="1477328"/>
          </a:xfrm>
          <a:prstGeom prst="rect">
            <a:avLst/>
          </a:prstGeom>
          <a:noFill/>
        </p:spPr>
        <p:txBody>
          <a:bodyPr wrap="square" rtlCol="0">
            <a:spAutoFit/>
          </a:bodyPr>
          <a:lstStyle/>
          <a:p>
            <a:r>
              <a:rPr lang="es-MX" b="1" i="0" dirty="0">
                <a:solidFill>
                  <a:srgbClr val="0070C0"/>
                </a:solidFill>
                <a:effectLst/>
                <a:latin typeface="Source Sans Pro" panose="020B0503030403020204" pitchFamily="34" charset="0"/>
              </a:rPr>
              <a:t>El contexto puede convertir los datos sin procesar en información significativa.</a:t>
            </a:r>
          </a:p>
          <a:p>
            <a:endParaRPr lang="es-MX" b="1" dirty="0">
              <a:solidFill>
                <a:srgbClr val="0070C0"/>
              </a:solidFill>
              <a:latin typeface="Source Sans Pro" panose="020B0503030403020204" pitchFamily="34" charset="0"/>
            </a:endParaRPr>
          </a:p>
          <a:p>
            <a:r>
              <a:rPr lang="es-MX" b="0" i="0" dirty="0">
                <a:solidFill>
                  <a:srgbClr val="0070C0"/>
                </a:solidFill>
                <a:effectLst/>
                <a:latin typeface="Source Sans Pro" panose="020B0503030403020204" pitchFamily="34" charset="0"/>
              </a:rPr>
              <a:t>El </a:t>
            </a:r>
            <a:r>
              <a:rPr lang="es-MX" b="1" i="0" dirty="0">
                <a:solidFill>
                  <a:srgbClr val="0070C0"/>
                </a:solidFill>
                <a:effectLst/>
                <a:latin typeface="unset"/>
              </a:rPr>
              <a:t>contexto</a:t>
            </a:r>
            <a:r>
              <a:rPr lang="es-MX" b="0" i="0" dirty="0">
                <a:solidFill>
                  <a:srgbClr val="0070C0"/>
                </a:solidFill>
                <a:effectLst/>
                <a:latin typeface="Source Sans Pro" panose="020B0503030403020204" pitchFamily="34" charset="0"/>
              </a:rPr>
              <a:t> es la condición en la que algo existe o sucede</a:t>
            </a:r>
            <a:endParaRPr lang="es-MX" dirty="0">
              <a:solidFill>
                <a:srgbClr val="0070C0"/>
              </a:solidFill>
            </a:endParaRPr>
          </a:p>
        </p:txBody>
      </p:sp>
    </p:spTree>
    <p:extLst>
      <p:ext uri="{BB962C8B-B14F-4D97-AF65-F5344CB8AC3E}">
        <p14:creationId xmlns:p14="http://schemas.microsoft.com/office/powerpoint/2010/main" val="3465557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55E94AC-3524-D745-29A0-E5CE01EA2A7F}"/>
              </a:ext>
            </a:extLst>
          </p:cNvPr>
          <p:cNvPicPr>
            <a:picLocks noChangeAspect="1"/>
          </p:cNvPicPr>
          <p:nvPr/>
        </p:nvPicPr>
        <p:blipFill>
          <a:blip r:embed="rId2"/>
          <a:stretch>
            <a:fillRect/>
          </a:stretch>
        </p:blipFill>
        <p:spPr>
          <a:xfrm>
            <a:off x="850604" y="485422"/>
            <a:ext cx="5477177" cy="1874135"/>
          </a:xfrm>
          <a:prstGeom prst="rect">
            <a:avLst/>
          </a:prstGeom>
        </p:spPr>
      </p:pic>
      <p:sp>
        <p:nvSpPr>
          <p:cNvPr id="6" name="CuadroTexto 5">
            <a:extLst>
              <a:ext uri="{FF2B5EF4-FFF2-40B4-BE49-F238E27FC236}">
                <a16:creationId xmlns:a16="http://schemas.microsoft.com/office/drawing/2014/main" id="{4F4C705B-6D9B-9F19-EAC0-CC767344C448}"/>
              </a:ext>
            </a:extLst>
          </p:cNvPr>
          <p:cNvSpPr txBox="1"/>
          <p:nvPr/>
        </p:nvSpPr>
        <p:spPr>
          <a:xfrm>
            <a:off x="7855235" y="813910"/>
            <a:ext cx="2682849" cy="1631216"/>
          </a:xfrm>
          <a:prstGeom prst="rect">
            <a:avLst/>
          </a:prstGeom>
          <a:noFill/>
        </p:spPr>
        <p:txBody>
          <a:bodyPr wrap="square" rtlCol="0">
            <a:spAutoFit/>
          </a:bodyPr>
          <a:lstStyle/>
          <a:p>
            <a:r>
              <a:rPr lang="es-MX" sz="2000" dirty="0">
                <a:solidFill>
                  <a:srgbClr val="0070C0"/>
                </a:solidFill>
              </a:rPr>
              <a:t>Project </a:t>
            </a:r>
            <a:r>
              <a:rPr lang="es-MX" sz="2000" dirty="0" err="1">
                <a:solidFill>
                  <a:srgbClr val="0070C0"/>
                </a:solidFill>
              </a:rPr>
              <a:t>Objective</a:t>
            </a:r>
            <a:endParaRPr lang="es-MX" sz="2000" dirty="0">
              <a:solidFill>
                <a:srgbClr val="0070C0"/>
              </a:solidFill>
            </a:endParaRPr>
          </a:p>
          <a:p>
            <a:r>
              <a:rPr lang="es-MX" sz="2000" dirty="0" err="1">
                <a:solidFill>
                  <a:srgbClr val="0070C0"/>
                </a:solidFill>
              </a:rPr>
              <a:t>What</a:t>
            </a:r>
            <a:r>
              <a:rPr lang="es-MX" sz="2000" dirty="0">
                <a:solidFill>
                  <a:srgbClr val="0070C0"/>
                </a:solidFill>
              </a:rPr>
              <a:t> do </a:t>
            </a:r>
            <a:r>
              <a:rPr lang="es-MX" sz="2000" dirty="0" err="1">
                <a:solidFill>
                  <a:srgbClr val="0070C0"/>
                </a:solidFill>
              </a:rPr>
              <a:t>you</a:t>
            </a:r>
            <a:r>
              <a:rPr lang="es-MX" sz="2000" dirty="0">
                <a:solidFill>
                  <a:srgbClr val="0070C0"/>
                </a:solidFill>
              </a:rPr>
              <a:t> </a:t>
            </a:r>
            <a:r>
              <a:rPr lang="es-MX" sz="2000" dirty="0" err="1">
                <a:solidFill>
                  <a:srgbClr val="0070C0"/>
                </a:solidFill>
              </a:rPr>
              <a:t>need</a:t>
            </a:r>
            <a:r>
              <a:rPr lang="es-MX" sz="2000" dirty="0">
                <a:solidFill>
                  <a:srgbClr val="0070C0"/>
                </a:solidFill>
              </a:rPr>
              <a:t> </a:t>
            </a:r>
            <a:r>
              <a:rPr lang="es-MX" sz="2000" dirty="0" err="1">
                <a:solidFill>
                  <a:srgbClr val="0070C0"/>
                </a:solidFill>
              </a:rPr>
              <a:t>to</a:t>
            </a:r>
            <a:r>
              <a:rPr lang="es-MX" sz="2000" dirty="0">
                <a:solidFill>
                  <a:srgbClr val="0070C0"/>
                </a:solidFill>
              </a:rPr>
              <a:t> </a:t>
            </a:r>
            <a:r>
              <a:rPr lang="es-MX" sz="2000" dirty="0" err="1">
                <a:solidFill>
                  <a:srgbClr val="0070C0"/>
                </a:solidFill>
              </a:rPr>
              <a:t>reach</a:t>
            </a:r>
            <a:r>
              <a:rPr lang="es-MX" sz="2000" dirty="0">
                <a:solidFill>
                  <a:srgbClr val="0070C0"/>
                </a:solidFill>
              </a:rPr>
              <a:t> </a:t>
            </a:r>
            <a:r>
              <a:rPr lang="es-MX" sz="2000" dirty="0" err="1">
                <a:solidFill>
                  <a:srgbClr val="0070C0"/>
                </a:solidFill>
              </a:rPr>
              <a:t>that</a:t>
            </a:r>
            <a:r>
              <a:rPr lang="es-MX" sz="2000" dirty="0">
                <a:solidFill>
                  <a:srgbClr val="0070C0"/>
                </a:solidFill>
              </a:rPr>
              <a:t> </a:t>
            </a:r>
            <a:r>
              <a:rPr lang="es-MX" sz="2000" dirty="0" err="1">
                <a:solidFill>
                  <a:srgbClr val="0070C0"/>
                </a:solidFill>
              </a:rPr>
              <a:t>goal</a:t>
            </a:r>
            <a:endParaRPr lang="es-MX" sz="2000" dirty="0">
              <a:solidFill>
                <a:srgbClr val="0070C0"/>
              </a:solidFill>
            </a:endParaRPr>
          </a:p>
          <a:p>
            <a:r>
              <a:rPr lang="es-MX" sz="2000" dirty="0" err="1">
                <a:solidFill>
                  <a:srgbClr val="0070C0"/>
                </a:solidFill>
              </a:rPr>
              <a:t>Challenges</a:t>
            </a:r>
            <a:r>
              <a:rPr lang="es-MX" sz="2000" dirty="0">
                <a:solidFill>
                  <a:srgbClr val="0070C0"/>
                </a:solidFill>
              </a:rPr>
              <a:t> </a:t>
            </a:r>
            <a:r>
              <a:rPr lang="es-MX" sz="2000" dirty="0" err="1">
                <a:solidFill>
                  <a:srgbClr val="0070C0"/>
                </a:solidFill>
              </a:rPr>
              <a:t>concern</a:t>
            </a:r>
            <a:endParaRPr lang="es-MX" sz="2000" dirty="0">
              <a:solidFill>
                <a:srgbClr val="0070C0"/>
              </a:solidFill>
            </a:endParaRPr>
          </a:p>
          <a:p>
            <a:endParaRPr lang="es-MX" sz="2000" dirty="0">
              <a:solidFill>
                <a:srgbClr val="0070C0"/>
              </a:solidFill>
            </a:endParaRPr>
          </a:p>
        </p:txBody>
      </p:sp>
      <p:sp>
        <p:nvSpPr>
          <p:cNvPr id="7" name="CuadroTexto 6">
            <a:extLst>
              <a:ext uri="{FF2B5EF4-FFF2-40B4-BE49-F238E27FC236}">
                <a16:creationId xmlns:a16="http://schemas.microsoft.com/office/drawing/2014/main" id="{875CDCB5-4F63-25FD-2BE6-57D3904336DD}"/>
              </a:ext>
            </a:extLst>
          </p:cNvPr>
          <p:cNvSpPr txBox="1"/>
          <p:nvPr/>
        </p:nvSpPr>
        <p:spPr>
          <a:xfrm>
            <a:off x="4513482" y="3361317"/>
            <a:ext cx="1346228" cy="707886"/>
          </a:xfrm>
          <a:prstGeom prst="rect">
            <a:avLst/>
          </a:prstGeom>
          <a:noFill/>
        </p:spPr>
        <p:txBody>
          <a:bodyPr wrap="square" rtlCol="0">
            <a:spAutoFit/>
          </a:bodyPr>
          <a:lstStyle/>
          <a:p>
            <a:r>
              <a:rPr lang="es-MX" sz="2000" dirty="0" err="1">
                <a:solidFill>
                  <a:srgbClr val="0070C0"/>
                </a:solidFill>
              </a:rPr>
              <a:t>Example</a:t>
            </a:r>
            <a:endParaRPr lang="es-MX" sz="2000" dirty="0">
              <a:solidFill>
                <a:srgbClr val="0070C0"/>
              </a:solidFill>
            </a:endParaRPr>
          </a:p>
          <a:p>
            <a:endParaRPr lang="es-MX" sz="2000" dirty="0">
              <a:solidFill>
                <a:srgbClr val="0070C0"/>
              </a:solidFill>
            </a:endParaRPr>
          </a:p>
        </p:txBody>
      </p:sp>
      <p:pic>
        <p:nvPicPr>
          <p:cNvPr id="9" name="Imagen 8">
            <a:extLst>
              <a:ext uri="{FF2B5EF4-FFF2-40B4-BE49-F238E27FC236}">
                <a16:creationId xmlns:a16="http://schemas.microsoft.com/office/drawing/2014/main" id="{0BA640C9-2441-185F-61E3-611745F0BEA9}"/>
              </a:ext>
            </a:extLst>
          </p:cNvPr>
          <p:cNvPicPr>
            <a:picLocks noChangeAspect="1"/>
          </p:cNvPicPr>
          <p:nvPr/>
        </p:nvPicPr>
        <p:blipFill>
          <a:blip r:embed="rId3"/>
          <a:stretch>
            <a:fillRect/>
          </a:stretch>
        </p:blipFill>
        <p:spPr>
          <a:xfrm>
            <a:off x="406665" y="3429000"/>
            <a:ext cx="3635369" cy="684989"/>
          </a:xfrm>
          <a:prstGeom prst="rect">
            <a:avLst/>
          </a:prstGeom>
        </p:spPr>
      </p:pic>
      <p:pic>
        <p:nvPicPr>
          <p:cNvPr id="11" name="Imagen 10">
            <a:extLst>
              <a:ext uri="{FF2B5EF4-FFF2-40B4-BE49-F238E27FC236}">
                <a16:creationId xmlns:a16="http://schemas.microsoft.com/office/drawing/2014/main" id="{02A06EEE-0F2D-82CC-979A-F44FFE20A29B}"/>
              </a:ext>
            </a:extLst>
          </p:cNvPr>
          <p:cNvPicPr>
            <a:picLocks noChangeAspect="1"/>
          </p:cNvPicPr>
          <p:nvPr/>
        </p:nvPicPr>
        <p:blipFill>
          <a:blip r:embed="rId4"/>
          <a:stretch>
            <a:fillRect/>
          </a:stretch>
        </p:blipFill>
        <p:spPr>
          <a:xfrm>
            <a:off x="539646" y="4756963"/>
            <a:ext cx="4243622" cy="1073749"/>
          </a:xfrm>
          <a:prstGeom prst="rect">
            <a:avLst/>
          </a:prstGeom>
        </p:spPr>
      </p:pic>
      <p:pic>
        <p:nvPicPr>
          <p:cNvPr id="13" name="Imagen 12">
            <a:extLst>
              <a:ext uri="{FF2B5EF4-FFF2-40B4-BE49-F238E27FC236}">
                <a16:creationId xmlns:a16="http://schemas.microsoft.com/office/drawing/2014/main" id="{584CDCDB-975C-D310-C238-9857B18AADB4}"/>
              </a:ext>
            </a:extLst>
          </p:cNvPr>
          <p:cNvPicPr>
            <a:picLocks noChangeAspect="1"/>
          </p:cNvPicPr>
          <p:nvPr/>
        </p:nvPicPr>
        <p:blipFill>
          <a:blip r:embed="rId5"/>
          <a:stretch>
            <a:fillRect/>
          </a:stretch>
        </p:blipFill>
        <p:spPr>
          <a:xfrm>
            <a:off x="7005405" y="2942659"/>
            <a:ext cx="3057525" cy="723900"/>
          </a:xfrm>
          <a:prstGeom prst="rect">
            <a:avLst/>
          </a:prstGeom>
        </p:spPr>
      </p:pic>
      <p:sp>
        <p:nvSpPr>
          <p:cNvPr id="14" name="CuadroTexto 13">
            <a:extLst>
              <a:ext uri="{FF2B5EF4-FFF2-40B4-BE49-F238E27FC236}">
                <a16:creationId xmlns:a16="http://schemas.microsoft.com/office/drawing/2014/main" id="{9DAA0653-80B7-CEB5-447B-0D29DB469068}"/>
              </a:ext>
            </a:extLst>
          </p:cNvPr>
          <p:cNvSpPr txBox="1"/>
          <p:nvPr/>
        </p:nvSpPr>
        <p:spPr>
          <a:xfrm>
            <a:off x="7005404" y="4013069"/>
            <a:ext cx="3635369" cy="1631216"/>
          </a:xfrm>
          <a:prstGeom prst="rect">
            <a:avLst/>
          </a:prstGeom>
          <a:noFill/>
        </p:spPr>
        <p:txBody>
          <a:bodyPr wrap="square" rtlCol="0">
            <a:spAutoFit/>
          </a:bodyPr>
          <a:lstStyle/>
          <a:p>
            <a:r>
              <a:rPr lang="es-MX" sz="2000" dirty="0" err="1">
                <a:solidFill>
                  <a:srgbClr val="0070C0"/>
                </a:solidFill>
              </a:rPr>
              <a:t>Planning</a:t>
            </a:r>
            <a:r>
              <a:rPr lang="es-MX" sz="2000" dirty="0">
                <a:solidFill>
                  <a:srgbClr val="0070C0"/>
                </a:solidFill>
              </a:rPr>
              <a:t> and </a:t>
            </a:r>
            <a:r>
              <a:rPr lang="es-MX" sz="2000" dirty="0" err="1">
                <a:solidFill>
                  <a:srgbClr val="0070C0"/>
                </a:solidFill>
              </a:rPr>
              <a:t>executeing</a:t>
            </a:r>
            <a:r>
              <a:rPr lang="es-MX" sz="2000" dirty="0">
                <a:solidFill>
                  <a:srgbClr val="0070C0"/>
                </a:solidFill>
              </a:rPr>
              <a:t> a </a:t>
            </a:r>
            <a:r>
              <a:rPr lang="es-MX" sz="2000" dirty="0" err="1">
                <a:solidFill>
                  <a:srgbClr val="0070C0"/>
                </a:solidFill>
              </a:rPr>
              <a:t>project</a:t>
            </a:r>
            <a:endParaRPr lang="es-MX" sz="2000" dirty="0">
              <a:solidFill>
                <a:srgbClr val="0070C0"/>
              </a:solidFill>
            </a:endParaRPr>
          </a:p>
          <a:p>
            <a:r>
              <a:rPr lang="es-MX" sz="2000" dirty="0" err="1">
                <a:solidFill>
                  <a:srgbClr val="0070C0"/>
                </a:solidFill>
              </a:rPr>
              <a:t>Updates</a:t>
            </a:r>
            <a:r>
              <a:rPr lang="es-MX" sz="2000" dirty="0">
                <a:solidFill>
                  <a:srgbClr val="0070C0"/>
                </a:solidFill>
              </a:rPr>
              <a:t>, </a:t>
            </a:r>
            <a:r>
              <a:rPr lang="es-MX" sz="2000" dirty="0" err="1">
                <a:solidFill>
                  <a:srgbClr val="0070C0"/>
                </a:solidFill>
              </a:rPr>
              <a:t>what</a:t>
            </a:r>
            <a:r>
              <a:rPr lang="es-MX" sz="2000" dirty="0">
                <a:solidFill>
                  <a:srgbClr val="0070C0"/>
                </a:solidFill>
              </a:rPr>
              <a:t> do </a:t>
            </a:r>
            <a:r>
              <a:rPr lang="es-MX" sz="2000" dirty="0" err="1">
                <a:solidFill>
                  <a:srgbClr val="0070C0"/>
                </a:solidFill>
              </a:rPr>
              <a:t>you</a:t>
            </a:r>
            <a:r>
              <a:rPr lang="es-MX" sz="2000" dirty="0">
                <a:solidFill>
                  <a:srgbClr val="0070C0"/>
                </a:solidFill>
              </a:rPr>
              <a:t> </a:t>
            </a:r>
            <a:r>
              <a:rPr lang="es-MX" sz="2000" dirty="0" err="1">
                <a:solidFill>
                  <a:srgbClr val="0070C0"/>
                </a:solidFill>
              </a:rPr>
              <a:t>need</a:t>
            </a:r>
            <a:r>
              <a:rPr lang="es-MX" sz="2000" dirty="0">
                <a:solidFill>
                  <a:srgbClr val="0070C0"/>
                </a:solidFill>
              </a:rPr>
              <a:t> </a:t>
            </a:r>
            <a:r>
              <a:rPr lang="es-MX" sz="2000" dirty="0" err="1">
                <a:solidFill>
                  <a:srgbClr val="0070C0"/>
                </a:solidFill>
              </a:rPr>
              <a:t>to</a:t>
            </a:r>
            <a:r>
              <a:rPr lang="es-MX" sz="2000" dirty="0">
                <a:solidFill>
                  <a:srgbClr val="0070C0"/>
                </a:solidFill>
              </a:rPr>
              <a:t> </a:t>
            </a:r>
            <a:r>
              <a:rPr lang="es-MX" sz="2000" dirty="0" err="1">
                <a:solidFill>
                  <a:srgbClr val="0070C0"/>
                </a:solidFill>
              </a:rPr>
              <a:t>suceed</a:t>
            </a:r>
            <a:r>
              <a:rPr lang="es-MX" sz="2000" dirty="0">
                <a:solidFill>
                  <a:srgbClr val="0070C0"/>
                </a:solidFill>
              </a:rPr>
              <a:t>, </a:t>
            </a:r>
            <a:r>
              <a:rPr lang="es-MX" sz="2000" dirty="0" err="1">
                <a:solidFill>
                  <a:srgbClr val="0070C0"/>
                </a:solidFill>
              </a:rPr>
              <a:t>if</a:t>
            </a:r>
            <a:r>
              <a:rPr lang="es-MX" sz="2000" dirty="0">
                <a:solidFill>
                  <a:srgbClr val="0070C0"/>
                </a:solidFill>
              </a:rPr>
              <a:t> u </a:t>
            </a:r>
            <a:r>
              <a:rPr lang="es-MX" sz="2000" dirty="0" err="1">
                <a:solidFill>
                  <a:srgbClr val="0070C0"/>
                </a:solidFill>
              </a:rPr>
              <a:t>have</a:t>
            </a:r>
            <a:r>
              <a:rPr lang="es-MX" sz="2000" dirty="0">
                <a:solidFill>
                  <a:srgbClr val="0070C0"/>
                </a:solidFill>
              </a:rPr>
              <a:t> </a:t>
            </a:r>
            <a:r>
              <a:rPr lang="es-MX" sz="2000" dirty="0" err="1">
                <a:solidFill>
                  <a:srgbClr val="0070C0"/>
                </a:solidFill>
              </a:rPr>
              <a:t>any</a:t>
            </a:r>
            <a:r>
              <a:rPr lang="es-MX" sz="2000" dirty="0">
                <a:solidFill>
                  <a:srgbClr val="0070C0"/>
                </a:solidFill>
              </a:rPr>
              <a:t> </a:t>
            </a:r>
            <a:r>
              <a:rPr lang="es-MX" sz="2000" dirty="0" err="1">
                <a:solidFill>
                  <a:srgbClr val="0070C0"/>
                </a:solidFill>
              </a:rPr>
              <a:t>problems</a:t>
            </a:r>
            <a:r>
              <a:rPr lang="es-MX" sz="2000" dirty="0">
                <a:solidFill>
                  <a:srgbClr val="0070C0"/>
                </a:solidFill>
              </a:rPr>
              <a:t> </a:t>
            </a:r>
            <a:r>
              <a:rPr lang="es-MX" sz="2000" dirty="0" err="1">
                <a:solidFill>
                  <a:srgbClr val="0070C0"/>
                </a:solidFill>
              </a:rPr>
              <a:t>along</a:t>
            </a:r>
            <a:r>
              <a:rPr lang="es-MX" sz="2000" dirty="0">
                <a:solidFill>
                  <a:srgbClr val="0070C0"/>
                </a:solidFill>
              </a:rPr>
              <a:t> </a:t>
            </a:r>
            <a:r>
              <a:rPr lang="es-MX" sz="2000" dirty="0" err="1">
                <a:solidFill>
                  <a:srgbClr val="0070C0"/>
                </a:solidFill>
              </a:rPr>
              <a:t>the</a:t>
            </a:r>
            <a:r>
              <a:rPr lang="es-MX" sz="2000" dirty="0">
                <a:solidFill>
                  <a:srgbClr val="0070C0"/>
                </a:solidFill>
              </a:rPr>
              <a:t> </a:t>
            </a:r>
            <a:r>
              <a:rPr lang="es-MX" sz="2000" dirty="0" err="1">
                <a:solidFill>
                  <a:srgbClr val="0070C0"/>
                </a:solidFill>
              </a:rPr>
              <a:t>way</a:t>
            </a:r>
            <a:endParaRPr lang="es-MX" sz="2000" dirty="0">
              <a:solidFill>
                <a:srgbClr val="0070C0"/>
              </a:solidFill>
            </a:endParaRPr>
          </a:p>
        </p:txBody>
      </p:sp>
      <p:sp>
        <p:nvSpPr>
          <p:cNvPr id="2" name="CuadroTexto 1">
            <a:extLst>
              <a:ext uri="{FF2B5EF4-FFF2-40B4-BE49-F238E27FC236}">
                <a16:creationId xmlns:a16="http://schemas.microsoft.com/office/drawing/2014/main" id="{A27C0F1A-3D92-47CF-ABEB-4E57705FD0F7}"/>
              </a:ext>
            </a:extLst>
          </p:cNvPr>
          <p:cNvSpPr txBox="1"/>
          <p:nvPr/>
        </p:nvSpPr>
        <p:spPr>
          <a:xfrm>
            <a:off x="3783311" y="2054060"/>
            <a:ext cx="3057525" cy="1015663"/>
          </a:xfrm>
          <a:prstGeom prst="rect">
            <a:avLst/>
          </a:prstGeom>
          <a:noFill/>
        </p:spPr>
        <p:txBody>
          <a:bodyPr wrap="square" rtlCol="0">
            <a:spAutoFit/>
          </a:bodyPr>
          <a:lstStyle/>
          <a:p>
            <a:r>
              <a:rPr lang="es-MX" sz="2000" dirty="0" err="1">
                <a:solidFill>
                  <a:srgbClr val="0070C0"/>
                </a:solidFill>
              </a:rPr>
              <a:t>Understand</a:t>
            </a:r>
            <a:r>
              <a:rPr lang="es-MX" sz="2000" dirty="0">
                <a:solidFill>
                  <a:srgbClr val="0070C0"/>
                </a:solidFill>
              </a:rPr>
              <a:t> SH </a:t>
            </a:r>
            <a:r>
              <a:rPr lang="es-MX" sz="2000" dirty="0" err="1">
                <a:solidFill>
                  <a:srgbClr val="0070C0"/>
                </a:solidFill>
              </a:rPr>
              <a:t>expextations</a:t>
            </a:r>
            <a:r>
              <a:rPr lang="es-MX" sz="2000" dirty="0">
                <a:solidFill>
                  <a:srgbClr val="0070C0"/>
                </a:solidFill>
              </a:rPr>
              <a:t> i </a:t>
            </a:r>
            <a:r>
              <a:rPr lang="es-MX" sz="2000" dirty="0" err="1">
                <a:solidFill>
                  <a:srgbClr val="0070C0"/>
                </a:solidFill>
              </a:rPr>
              <a:t>determinant</a:t>
            </a:r>
            <a:endParaRPr lang="es-MX" sz="2000" dirty="0">
              <a:solidFill>
                <a:srgbClr val="0070C0"/>
              </a:solidFill>
            </a:endParaRPr>
          </a:p>
          <a:p>
            <a:endParaRPr lang="es-MX" sz="2000" dirty="0">
              <a:solidFill>
                <a:srgbClr val="0070C0"/>
              </a:solidFill>
            </a:endParaRPr>
          </a:p>
        </p:txBody>
      </p:sp>
    </p:spTree>
    <p:extLst>
      <p:ext uri="{BB962C8B-B14F-4D97-AF65-F5344CB8AC3E}">
        <p14:creationId xmlns:p14="http://schemas.microsoft.com/office/powerpoint/2010/main" val="23057429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B0B44C0-3198-B2CE-9439-C2B0588B1316}"/>
              </a:ext>
            </a:extLst>
          </p:cNvPr>
          <p:cNvSpPr>
            <a:spLocks noGrp="1"/>
          </p:cNvSpPr>
          <p:nvPr>
            <p:ph idx="1"/>
          </p:nvPr>
        </p:nvSpPr>
        <p:spPr>
          <a:xfrm>
            <a:off x="838200" y="763307"/>
            <a:ext cx="10515600" cy="4351338"/>
          </a:xfrm>
        </p:spPr>
        <p:txBody>
          <a:bodyPr/>
          <a:lstStyle/>
          <a:p>
            <a:r>
              <a:rPr lang="es-MX" dirty="0">
                <a:effectLst/>
                <a:latin typeface="var(--cds-font-family-source-sans-pro)"/>
              </a:rPr>
              <a:t>Tu proyecto de análisis de datos debe responder a la tarea empresarial y crear oportunidades para la toma de decisiones basada en datos.</a:t>
            </a:r>
          </a:p>
          <a:p>
            <a:endParaRPr lang="es-MX" dirty="0">
              <a:latin typeface="var(--cds-font-family-source-sans-pro)"/>
            </a:endParaRPr>
          </a:p>
          <a:p>
            <a:r>
              <a:rPr lang="es-MX" dirty="0">
                <a:effectLst/>
                <a:latin typeface="var(--cds-font-family-source-sans-pro)"/>
              </a:rPr>
              <a:t>. Como analista de datos, es tu responsabilidad comprender y administrar las expectativas de los interesados mientras mantienes los objetivos del proyecto en primer plano.</a:t>
            </a:r>
          </a:p>
          <a:p>
            <a:br>
              <a:rPr lang="es-MX" dirty="0">
                <a:effectLst/>
              </a:rPr>
            </a:br>
            <a:endParaRPr lang="es-MX" dirty="0"/>
          </a:p>
        </p:txBody>
      </p:sp>
    </p:spTree>
    <p:extLst>
      <p:ext uri="{BB962C8B-B14F-4D97-AF65-F5344CB8AC3E}">
        <p14:creationId xmlns:p14="http://schemas.microsoft.com/office/powerpoint/2010/main" val="1585767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0623CB6-C688-8DD4-1EE1-F69E7C8E6728}"/>
              </a:ext>
            </a:extLst>
          </p:cNvPr>
          <p:cNvSpPr>
            <a:spLocks noGrp="1"/>
          </p:cNvSpPr>
          <p:nvPr>
            <p:ph idx="1"/>
          </p:nvPr>
        </p:nvSpPr>
        <p:spPr>
          <a:xfrm>
            <a:off x="734518" y="494675"/>
            <a:ext cx="10619282" cy="5682288"/>
          </a:xfrm>
        </p:spPr>
        <p:txBody>
          <a:bodyPr>
            <a:normAutofit lnSpcReduction="10000"/>
          </a:bodyPr>
          <a:lstStyle/>
          <a:p>
            <a:r>
              <a:rPr lang="es-MX" b="1" i="0" dirty="0">
                <a:solidFill>
                  <a:srgbClr val="1F1F1F"/>
                </a:solidFill>
                <a:effectLst/>
                <a:latin typeface="unset"/>
              </a:rPr>
              <a:t>los </a:t>
            </a:r>
            <a:r>
              <a:rPr lang="es-MX" b="1" i="0" dirty="0">
                <a:solidFill>
                  <a:srgbClr val="FF0000"/>
                </a:solidFill>
                <a:effectLst/>
                <a:latin typeface="unset"/>
              </a:rPr>
              <a:t>interesados</a:t>
            </a:r>
            <a:r>
              <a:rPr lang="es-MX" b="0" i="0" dirty="0">
                <a:solidFill>
                  <a:srgbClr val="1F1F1F"/>
                </a:solidFill>
                <a:effectLst/>
                <a:latin typeface="Source Sans Pro" panose="020B0503030403020204" pitchFamily="34" charset="0"/>
              </a:rPr>
              <a:t> son personas que han invertido tiempo, interés y recursos en los proyectos en los que trabajas.</a:t>
            </a:r>
          </a:p>
          <a:p>
            <a:r>
              <a:rPr lang="es-MX" b="0" i="0" dirty="0">
                <a:solidFill>
                  <a:srgbClr val="1F1F1F"/>
                </a:solidFill>
                <a:effectLst/>
                <a:latin typeface="Source Sans Pro" panose="020B0503030403020204" pitchFamily="34" charset="0"/>
              </a:rPr>
              <a:t>hay tres grupos de interesados comunes con los que puedes trabajar: </a:t>
            </a:r>
            <a:r>
              <a:rPr lang="es-MX" b="0" i="0" dirty="0">
                <a:solidFill>
                  <a:srgbClr val="0070C0"/>
                </a:solidFill>
                <a:effectLst/>
                <a:latin typeface="Source Sans Pro" panose="020B0503030403020204" pitchFamily="34" charset="0"/>
              </a:rPr>
              <a:t>el equipo ejecutivo, el equipo orientado al cliente y el equipo de ciencia de datos</a:t>
            </a:r>
            <a:r>
              <a:rPr lang="es-MX" b="0" i="0" dirty="0">
                <a:solidFill>
                  <a:srgbClr val="1F1F1F"/>
                </a:solidFill>
                <a:effectLst/>
                <a:latin typeface="Source Sans Pro" panose="020B0503030403020204" pitchFamily="34" charset="0"/>
              </a:rPr>
              <a:t>.</a:t>
            </a:r>
          </a:p>
          <a:p>
            <a:r>
              <a:rPr lang="es-MX" b="1" i="0" dirty="0">
                <a:solidFill>
                  <a:srgbClr val="7030A0"/>
                </a:solidFill>
                <a:effectLst/>
                <a:latin typeface="Source Sans Pro" panose="020B0503030403020204" pitchFamily="34" charset="0"/>
              </a:rPr>
              <a:t>El equipo ejecutivo </a:t>
            </a:r>
            <a:r>
              <a:rPr lang="es-MX" b="0" i="0" dirty="0">
                <a:solidFill>
                  <a:srgbClr val="1F1F1F"/>
                </a:solidFill>
                <a:effectLst/>
                <a:latin typeface="Source Sans Pro" panose="020B0503030403020204" pitchFamily="34" charset="0"/>
              </a:rPr>
              <a:t>proporciona </a:t>
            </a:r>
            <a:r>
              <a:rPr lang="es-MX" b="0" i="0" dirty="0">
                <a:solidFill>
                  <a:schemeClr val="accent4">
                    <a:lumMod val="75000"/>
                  </a:schemeClr>
                </a:solidFill>
                <a:effectLst/>
                <a:latin typeface="Source Sans Pro" panose="020B0503030403020204" pitchFamily="34" charset="0"/>
              </a:rPr>
              <a:t>liderazgo estratégico y operativo </a:t>
            </a:r>
            <a:r>
              <a:rPr lang="es-MX" b="0" i="0" dirty="0">
                <a:solidFill>
                  <a:srgbClr val="1F1F1F"/>
                </a:solidFill>
                <a:effectLst/>
                <a:latin typeface="Source Sans Pro" panose="020B0503030403020204" pitchFamily="34" charset="0"/>
              </a:rPr>
              <a:t>a la empresa. Establece metas, desarrolla estrategias y se asegura de que la estrategia se ejecute de manera eficaz. puede incluir vicepresidentes, al director de marketing y profesionales de alto nivel que ayudan a planificar y dirigir el trabajo de la empresa. Estos interesados </a:t>
            </a:r>
            <a:r>
              <a:rPr lang="es-MX" b="0" i="0" dirty="0">
                <a:solidFill>
                  <a:schemeClr val="accent4">
                    <a:lumMod val="75000"/>
                  </a:schemeClr>
                </a:solidFill>
                <a:effectLst/>
                <a:latin typeface="Source Sans Pro" panose="020B0503030403020204" pitchFamily="34" charset="0"/>
              </a:rPr>
              <a:t>piensan en las decisiones a un nivel muy alto y primero buscan la información importante sobre su proyecto.  </a:t>
            </a:r>
            <a:r>
              <a:rPr lang="es-MX" b="0" i="0" dirty="0">
                <a:solidFill>
                  <a:srgbClr val="1F1F1F"/>
                </a:solidFill>
                <a:effectLst/>
                <a:latin typeface="Source Sans Pro" panose="020B0503030403020204" pitchFamily="34" charset="0"/>
              </a:rPr>
              <a:t>Les dan menos importancia a los detalles. </a:t>
            </a:r>
            <a:r>
              <a:rPr lang="es-MX" b="0" i="0" dirty="0">
                <a:solidFill>
                  <a:schemeClr val="accent4">
                    <a:lumMod val="75000"/>
                  </a:schemeClr>
                </a:solidFill>
                <a:effectLst/>
                <a:latin typeface="Source Sans Pro" panose="020B0503030403020204" pitchFamily="34" charset="0"/>
              </a:rPr>
              <a:t>El tiempo con ellos es muy limitado</a:t>
            </a:r>
            <a:r>
              <a:rPr lang="es-MX" b="0" i="0" dirty="0">
                <a:solidFill>
                  <a:srgbClr val="1F1F1F"/>
                </a:solidFill>
                <a:effectLst/>
                <a:latin typeface="Source Sans Pro" panose="020B0503030403020204" pitchFamily="34" charset="0"/>
              </a:rPr>
              <a:t>, así que aprovéchalo al máximo; para ello, guía tus presentaciones con las respuestas a sus preguntas.</a:t>
            </a:r>
            <a:endParaRPr lang="es-MX" dirty="0"/>
          </a:p>
        </p:txBody>
      </p:sp>
    </p:spTree>
    <p:extLst>
      <p:ext uri="{BB962C8B-B14F-4D97-AF65-F5344CB8AC3E}">
        <p14:creationId xmlns:p14="http://schemas.microsoft.com/office/powerpoint/2010/main" val="37995653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0623CB6-C688-8DD4-1EE1-F69E7C8E6728}"/>
              </a:ext>
            </a:extLst>
          </p:cNvPr>
          <p:cNvSpPr>
            <a:spLocks noGrp="1"/>
          </p:cNvSpPr>
          <p:nvPr>
            <p:ph idx="1"/>
          </p:nvPr>
        </p:nvSpPr>
        <p:spPr>
          <a:xfrm>
            <a:off x="254833" y="314793"/>
            <a:ext cx="11482465" cy="6205928"/>
          </a:xfrm>
        </p:spPr>
        <p:txBody>
          <a:bodyPr>
            <a:normAutofit/>
          </a:bodyPr>
          <a:lstStyle/>
          <a:p>
            <a:r>
              <a:rPr lang="es-MX" b="0" i="0" dirty="0">
                <a:solidFill>
                  <a:srgbClr val="1F1F1F"/>
                </a:solidFill>
                <a:effectLst/>
                <a:latin typeface="Source Sans Pro" panose="020B0503030403020204" pitchFamily="34" charset="0"/>
              </a:rPr>
              <a:t>El </a:t>
            </a:r>
            <a:r>
              <a:rPr lang="es-MX" b="0" i="0" dirty="0">
                <a:solidFill>
                  <a:srgbClr val="FF0000"/>
                </a:solidFill>
                <a:effectLst/>
                <a:latin typeface="Source Sans Pro" panose="020B0503030403020204" pitchFamily="34" charset="0"/>
              </a:rPr>
              <a:t>equipo orientado al cliente </a:t>
            </a:r>
            <a:r>
              <a:rPr lang="es-MX" b="0" i="0" dirty="0">
                <a:solidFill>
                  <a:srgbClr val="1F1F1F"/>
                </a:solidFill>
                <a:effectLst/>
                <a:latin typeface="Source Sans Pro" panose="020B0503030403020204" pitchFamily="34" charset="0"/>
              </a:rPr>
              <a:t>incluye a cualquier persona en una organización que tenga algún nivel de </a:t>
            </a:r>
            <a:r>
              <a:rPr lang="es-MX" b="0" i="0" dirty="0">
                <a:solidFill>
                  <a:schemeClr val="accent4">
                    <a:lumMod val="75000"/>
                  </a:schemeClr>
                </a:solidFill>
                <a:effectLst/>
                <a:latin typeface="Source Sans Pro" panose="020B0503030403020204" pitchFamily="34" charset="0"/>
              </a:rPr>
              <a:t>interacción con los clientes y clientes potenciales</a:t>
            </a:r>
            <a:r>
              <a:rPr lang="es-MX" b="0" i="0" dirty="0">
                <a:solidFill>
                  <a:srgbClr val="1F1F1F"/>
                </a:solidFill>
                <a:effectLst/>
                <a:latin typeface="Source Sans Pro" panose="020B0503030403020204" pitchFamily="34" charset="0"/>
              </a:rPr>
              <a:t>. Por lo general, </a:t>
            </a:r>
            <a:r>
              <a:rPr lang="es-MX" b="0" i="0" dirty="0">
                <a:solidFill>
                  <a:schemeClr val="accent4">
                    <a:lumMod val="75000"/>
                  </a:schemeClr>
                </a:solidFill>
                <a:effectLst/>
                <a:latin typeface="Source Sans Pro" panose="020B0503030403020204" pitchFamily="34" charset="0"/>
              </a:rPr>
              <a:t>recopilan información, establecen expectativas y comunican los comentarios de los clientes a otras partes de la organización interna.</a:t>
            </a:r>
            <a:r>
              <a:rPr lang="es-MX" b="0" i="0" dirty="0">
                <a:solidFill>
                  <a:srgbClr val="1F1F1F"/>
                </a:solidFill>
                <a:effectLst/>
                <a:latin typeface="Source Sans Pro" panose="020B0503030403020204" pitchFamily="34" charset="0"/>
              </a:rPr>
              <a:t> Estos interesados </a:t>
            </a:r>
            <a:r>
              <a:rPr lang="es-MX" b="0" i="0" dirty="0">
                <a:solidFill>
                  <a:schemeClr val="accent4">
                    <a:lumMod val="75000"/>
                  </a:schemeClr>
                </a:solidFill>
                <a:effectLst/>
                <a:latin typeface="Source Sans Pro" panose="020B0503030403020204" pitchFamily="34" charset="0"/>
              </a:rPr>
              <a:t>tienen sus propios objetivos y pueden acudir a ti con preguntas específicas</a:t>
            </a:r>
            <a:r>
              <a:rPr lang="es-MX" b="0" i="0" dirty="0">
                <a:solidFill>
                  <a:srgbClr val="1F1F1F"/>
                </a:solidFill>
                <a:effectLst/>
                <a:latin typeface="Source Sans Pro" panose="020B0503030403020204" pitchFamily="34" charset="0"/>
              </a:rPr>
              <a:t>. Es importante dejar que los datos hablen por sí solos y no dejarse influenciar por las preguntas de los interesados para buscar determinados patrones que podrían no existir.</a:t>
            </a:r>
          </a:p>
          <a:p>
            <a:r>
              <a:rPr lang="es-MX" b="0" i="0" dirty="0">
                <a:solidFill>
                  <a:srgbClr val="1F1F1F"/>
                </a:solidFill>
                <a:effectLst/>
                <a:latin typeface="Source Sans Pro" panose="020B0503030403020204" pitchFamily="34" charset="0"/>
              </a:rPr>
              <a:t>Digamos que un equipo orientado al cliente trabaja contigo para construir una nueva versión del producto más popular de una empresa. Parte de tu trabajo puede implicar la recopilación y el intercambio de datos sobre el comportamiento de compra de los consumidores para ayudar a informar las características del producto. </a:t>
            </a:r>
            <a:r>
              <a:rPr lang="es-MX" b="0" i="0" dirty="0">
                <a:solidFill>
                  <a:schemeClr val="accent4">
                    <a:lumMod val="75000"/>
                  </a:schemeClr>
                </a:solidFill>
                <a:effectLst/>
                <a:latin typeface="Source Sans Pro" panose="020B0503030403020204" pitchFamily="34" charset="0"/>
              </a:rPr>
              <a:t>Aquí, debes asegurarte de que tu análisis y presentación se centren en lo que realmente hay en los datos, no en lo que los interesados esperan encontrar. </a:t>
            </a:r>
            <a:endParaRPr lang="es-MX" dirty="0">
              <a:solidFill>
                <a:schemeClr val="accent4">
                  <a:lumMod val="75000"/>
                </a:schemeClr>
              </a:solidFill>
            </a:endParaRPr>
          </a:p>
        </p:txBody>
      </p:sp>
    </p:spTree>
    <p:extLst>
      <p:ext uri="{BB962C8B-B14F-4D97-AF65-F5344CB8AC3E}">
        <p14:creationId xmlns:p14="http://schemas.microsoft.com/office/powerpoint/2010/main" val="911863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0623CB6-C688-8DD4-1EE1-F69E7C8E6728}"/>
              </a:ext>
            </a:extLst>
          </p:cNvPr>
          <p:cNvSpPr>
            <a:spLocks noGrp="1"/>
          </p:cNvSpPr>
          <p:nvPr>
            <p:ph idx="1"/>
          </p:nvPr>
        </p:nvSpPr>
        <p:spPr>
          <a:xfrm>
            <a:off x="227938" y="88525"/>
            <a:ext cx="11482465" cy="6205928"/>
          </a:xfrm>
        </p:spPr>
        <p:txBody>
          <a:bodyPr>
            <a:normAutofit/>
          </a:bodyPr>
          <a:lstStyle/>
          <a:p>
            <a:pPr algn="l"/>
            <a:r>
              <a:rPr lang="es-MX" b="1" i="0" dirty="0">
                <a:solidFill>
                  <a:srgbClr val="1F1F1F"/>
                </a:solidFill>
                <a:effectLst/>
                <a:latin typeface="unset"/>
              </a:rPr>
              <a:t>Equipo de ciencia de datos</a:t>
            </a:r>
            <a:endParaRPr lang="es-MX" b="1" i="0" dirty="0">
              <a:solidFill>
                <a:srgbClr val="1F1F1F"/>
              </a:solidFill>
              <a:effectLst/>
              <a:latin typeface="var(--cds-font-family-source-sans-pro)"/>
            </a:endParaRPr>
          </a:p>
          <a:p>
            <a:pPr marL="0" indent="0">
              <a:buNone/>
            </a:pPr>
            <a:r>
              <a:rPr lang="es-MX" b="0" i="0" dirty="0">
                <a:solidFill>
                  <a:srgbClr val="1F1F1F"/>
                </a:solidFill>
                <a:effectLst/>
                <a:latin typeface="Source Sans Pro" panose="020B0503030403020204" pitchFamily="34" charset="0"/>
              </a:rPr>
              <a:t>Organizar los datos dentro de una empresa requiere trabajo en equipo. Es muy probable que trabajes con otros </a:t>
            </a:r>
            <a:r>
              <a:rPr lang="es-MX" b="0" i="0" dirty="0">
                <a:solidFill>
                  <a:schemeClr val="accent4">
                    <a:lumMod val="75000"/>
                  </a:schemeClr>
                </a:solidFill>
                <a:effectLst/>
                <a:latin typeface="Source Sans Pro" panose="020B0503030403020204" pitchFamily="34" charset="0"/>
              </a:rPr>
              <a:t>analistas</a:t>
            </a:r>
            <a:r>
              <a:rPr lang="es-MX" b="0" i="0" dirty="0">
                <a:solidFill>
                  <a:srgbClr val="1F1F1F"/>
                </a:solidFill>
                <a:effectLst/>
                <a:latin typeface="Source Sans Pro" panose="020B0503030403020204" pitchFamily="34" charset="0"/>
              </a:rPr>
              <a:t> de datos, </a:t>
            </a:r>
            <a:r>
              <a:rPr lang="es-MX" b="0" i="0" dirty="0">
                <a:solidFill>
                  <a:schemeClr val="accent4">
                    <a:lumMod val="75000"/>
                  </a:schemeClr>
                </a:solidFill>
                <a:effectLst/>
                <a:latin typeface="Source Sans Pro" panose="020B0503030403020204" pitchFamily="34" charset="0"/>
              </a:rPr>
              <a:t>científicos</a:t>
            </a:r>
            <a:r>
              <a:rPr lang="es-MX" b="0" i="0" dirty="0">
                <a:solidFill>
                  <a:srgbClr val="1F1F1F"/>
                </a:solidFill>
                <a:effectLst/>
                <a:latin typeface="Source Sans Pro" panose="020B0503030403020204" pitchFamily="34" charset="0"/>
              </a:rPr>
              <a:t> de datos e </a:t>
            </a:r>
            <a:r>
              <a:rPr lang="es-MX" b="0" i="0" dirty="0">
                <a:solidFill>
                  <a:schemeClr val="accent4">
                    <a:lumMod val="75000"/>
                  </a:schemeClr>
                </a:solidFill>
                <a:effectLst/>
                <a:latin typeface="Source Sans Pro" panose="020B0503030403020204" pitchFamily="34" charset="0"/>
              </a:rPr>
              <a:t>ingenieros</a:t>
            </a:r>
            <a:r>
              <a:rPr lang="es-MX" b="0" i="0" dirty="0">
                <a:solidFill>
                  <a:srgbClr val="1F1F1F"/>
                </a:solidFill>
                <a:effectLst/>
                <a:latin typeface="Source Sans Pro" panose="020B0503030403020204" pitchFamily="34" charset="0"/>
              </a:rPr>
              <a:t> de datos. Cuando compartes lo que encontraste en tus análisis individuales, develas la historia más grande. Una gran parte de tu trabajo será </a:t>
            </a:r>
            <a:r>
              <a:rPr lang="es-MX" b="0" i="0" dirty="0">
                <a:solidFill>
                  <a:schemeClr val="accent4">
                    <a:lumMod val="75000"/>
                  </a:schemeClr>
                </a:solidFill>
                <a:effectLst/>
                <a:latin typeface="Source Sans Pro" panose="020B0503030403020204" pitchFamily="34" charset="0"/>
              </a:rPr>
              <a:t>colaborar con otros miembros del equipo de datos para buscar nuevos ángulos de los datos para explorar</a:t>
            </a:r>
            <a:r>
              <a:rPr lang="es-MX" b="0" i="0" dirty="0">
                <a:solidFill>
                  <a:srgbClr val="1F1F1F"/>
                </a:solidFill>
                <a:effectLst/>
                <a:latin typeface="Source Sans Pro" panose="020B0503030403020204" pitchFamily="34" charset="0"/>
              </a:rPr>
              <a:t>. Aquí presentamos una vista de cómo los diferentes roles en un equipo típico de ciencia de datos admiten diferentes funciones:</a:t>
            </a:r>
            <a:endParaRPr lang="es-MX" dirty="0"/>
          </a:p>
        </p:txBody>
      </p:sp>
      <p:pic>
        <p:nvPicPr>
          <p:cNvPr id="1026" name="Picture 2">
            <a:extLst>
              <a:ext uri="{FF2B5EF4-FFF2-40B4-BE49-F238E27FC236}">
                <a16:creationId xmlns:a16="http://schemas.microsoft.com/office/drawing/2014/main" id="{41B3A7CE-CD8C-A897-AF2F-35EDC3DF31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3775" y="3397259"/>
            <a:ext cx="4074459" cy="3399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718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471222-CB74-4A5B-5CC4-2238CACAA2AA}"/>
              </a:ext>
            </a:extLst>
          </p:cNvPr>
          <p:cNvSpPr>
            <a:spLocks noGrp="1"/>
          </p:cNvSpPr>
          <p:nvPr>
            <p:ph idx="1"/>
          </p:nvPr>
        </p:nvSpPr>
        <p:spPr>
          <a:xfrm>
            <a:off x="614597" y="179882"/>
            <a:ext cx="10739203" cy="6370820"/>
          </a:xfrm>
        </p:spPr>
        <p:txBody>
          <a:bodyPr>
            <a:normAutofit fontScale="92500" lnSpcReduction="20000"/>
          </a:bodyPr>
          <a:lstStyle/>
          <a:p>
            <a:pPr marL="0" indent="0" algn="l">
              <a:buNone/>
            </a:pPr>
            <a:r>
              <a:rPr lang="es-MX" b="1" i="0" dirty="0">
                <a:solidFill>
                  <a:srgbClr val="1F1F1F"/>
                </a:solidFill>
                <a:effectLst/>
                <a:latin typeface="unset"/>
              </a:rPr>
              <a:t>Cómo trabajar eficazmente con los interesados</a:t>
            </a:r>
            <a:endParaRPr lang="es-MX" b="1" i="0" dirty="0">
              <a:solidFill>
                <a:srgbClr val="1F1F1F"/>
              </a:solidFill>
              <a:effectLst/>
              <a:latin typeface="Source Sans Pro" panose="020B0503030403020204" pitchFamily="34" charset="0"/>
            </a:endParaRPr>
          </a:p>
          <a:p>
            <a:pPr algn="l"/>
            <a:r>
              <a:rPr lang="es-MX" b="1" i="0" dirty="0">
                <a:solidFill>
                  <a:srgbClr val="1F1F1F"/>
                </a:solidFill>
                <a:effectLst/>
                <a:latin typeface="unset"/>
              </a:rPr>
              <a:t>Analiza las metas.</a:t>
            </a:r>
            <a:r>
              <a:rPr lang="es-MX" b="0" i="0" dirty="0">
                <a:solidFill>
                  <a:srgbClr val="1F1F1F"/>
                </a:solidFill>
                <a:effectLst/>
                <a:latin typeface="Source Sans Pro" panose="020B0503030403020204" pitchFamily="34" charset="0"/>
              </a:rPr>
              <a:t> Las solicitudes de los interesados suelen estar vinculadas a un proyecto u objetivo más grande. Cuando te pidan algo, aprovecha para aprender más. Inicia un debate. Pregunta sobre el tipo de resultados que quieren los interesados. A veces, una conversación rápida sobre los objetivos puede ayudar a establecer expectativas y planificar los próximos pasos.</a:t>
            </a:r>
          </a:p>
          <a:p>
            <a:r>
              <a:rPr lang="es-MX" b="1" i="0" dirty="0">
                <a:solidFill>
                  <a:srgbClr val="1F1F1F"/>
                </a:solidFill>
                <a:effectLst/>
                <a:latin typeface="Source Sans Pro" panose="020B0503030403020204" pitchFamily="34" charset="0"/>
              </a:rPr>
              <a:t>Siéntete empoderado para decir “no” </a:t>
            </a:r>
            <a:r>
              <a:rPr lang="es-MX" b="0" i="0" dirty="0">
                <a:solidFill>
                  <a:srgbClr val="1F1F1F"/>
                </a:solidFill>
                <a:effectLst/>
                <a:latin typeface="Source Sans Pro" panose="020B0503030403020204" pitchFamily="34" charset="0"/>
              </a:rPr>
              <a:t>Cualquiera sea el caso, no tengas miedo de retroceder cuando lo necesites. Los interesados no siempre se dan cuenta del tiempo y el esfuerzo que se requiere para recopilar y analizar datos. También es posible que no sepan lo que realmente necesitan. Para ayudar a los interesados, puedes preguntar acerca de sus objetivos y determinar si puedes brindar lo que necesitan. Si no puedes hacerlo, ten la confianza para decir “no” </a:t>
            </a:r>
            <a:br>
              <a:rPr lang="es-MX" dirty="0"/>
            </a:br>
            <a:endParaRPr lang="es-MX" dirty="0"/>
          </a:p>
          <a:p>
            <a:r>
              <a:rPr lang="es-MX" b="1" i="0" dirty="0">
                <a:solidFill>
                  <a:srgbClr val="1F1F1F"/>
                </a:solidFill>
                <a:effectLst/>
                <a:latin typeface="unset"/>
              </a:rPr>
              <a:t>Planifica lo inesperado. </a:t>
            </a:r>
            <a:r>
              <a:rPr lang="es-MX" b="0" i="0" dirty="0">
                <a:solidFill>
                  <a:srgbClr val="1F1F1F"/>
                </a:solidFill>
                <a:effectLst/>
                <a:latin typeface="Source Sans Pro" panose="020B0503030403020204" pitchFamily="34" charset="0"/>
              </a:rPr>
              <a:t>Antes de comenzar un proyecto, elabora una lista de posibles obstáculos. Luego, cuando hables sobre las expectativas y los plazos del proyecto con los interesados, date un tiempo adicional para la resolución de problemas en cada etapa del proceso.</a:t>
            </a:r>
            <a:endParaRPr lang="es-MX" dirty="0"/>
          </a:p>
        </p:txBody>
      </p:sp>
    </p:spTree>
    <p:extLst>
      <p:ext uri="{BB962C8B-B14F-4D97-AF65-F5344CB8AC3E}">
        <p14:creationId xmlns:p14="http://schemas.microsoft.com/office/powerpoint/2010/main" val="13793685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471222-CB74-4A5B-5CC4-2238CACAA2AA}"/>
              </a:ext>
            </a:extLst>
          </p:cNvPr>
          <p:cNvSpPr>
            <a:spLocks noGrp="1"/>
          </p:cNvSpPr>
          <p:nvPr>
            <p:ph idx="1"/>
          </p:nvPr>
        </p:nvSpPr>
        <p:spPr>
          <a:xfrm>
            <a:off x="614597" y="179882"/>
            <a:ext cx="10739203" cy="5997081"/>
          </a:xfrm>
        </p:spPr>
        <p:txBody>
          <a:bodyPr>
            <a:normAutofit fontScale="92500"/>
          </a:bodyPr>
          <a:lstStyle/>
          <a:p>
            <a:pPr marL="0" indent="0" algn="l">
              <a:buNone/>
            </a:pPr>
            <a:r>
              <a:rPr lang="es-MX" b="1" i="0" dirty="0">
                <a:solidFill>
                  <a:srgbClr val="1F1F1F"/>
                </a:solidFill>
                <a:effectLst/>
                <a:latin typeface="unset"/>
              </a:rPr>
              <a:t>Conoce tu proyecto. </a:t>
            </a:r>
            <a:r>
              <a:rPr lang="es-MX" b="0" i="0" dirty="0">
                <a:solidFill>
                  <a:srgbClr val="1F1F1F"/>
                </a:solidFill>
                <a:effectLst/>
                <a:latin typeface="Source Sans Pro" panose="020B0503030403020204" pitchFamily="34" charset="0"/>
              </a:rPr>
              <a:t>Realiza un seguimiento de tus conversaciones por correo electrónico o informes sobre el proyecto y prepárate para responder preguntas sobre cómo determinados aspectos son importantes para tu organización. Conoce cómo se conecta tu proyecto con el resto de la empresa e involúcrate en proporcionar la mayor cantidad de información posible. Comprender bien el motivo por el que haces un análisis puede ayudarte a conectar tu trabajo con otros objetivos y a ser más eficaz para resolver problemas más grandes. </a:t>
            </a:r>
          </a:p>
          <a:p>
            <a:pPr marL="0" indent="0" algn="l">
              <a:buNone/>
            </a:pPr>
            <a:r>
              <a:rPr lang="es-MX" b="1" i="0" dirty="0">
                <a:solidFill>
                  <a:srgbClr val="1F1F1F"/>
                </a:solidFill>
                <a:effectLst/>
                <a:latin typeface="unset"/>
              </a:rPr>
              <a:t>Comienza con palabras </a:t>
            </a:r>
            <a:r>
              <a:rPr lang="es-MX" b="1" i="0" u="sng" dirty="0">
                <a:solidFill>
                  <a:srgbClr val="1F1F1F"/>
                </a:solidFill>
                <a:effectLst/>
                <a:latin typeface="unset"/>
              </a:rPr>
              <a:t>e</a:t>
            </a:r>
            <a:r>
              <a:rPr lang="es-MX" b="1" i="0" dirty="0">
                <a:solidFill>
                  <a:srgbClr val="1F1F1F"/>
                </a:solidFill>
                <a:effectLst/>
                <a:latin typeface="unset"/>
              </a:rPr>
              <a:t> imágenes.</a:t>
            </a:r>
            <a:r>
              <a:rPr lang="es-MX" b="0" i="0" dirty="0">
                <a:solidFill>
                  <a:srgbClr val="1F1F1F"/>
                </a:solidFill>
                <a:effectLst/>
                <a:latin typeface="Source Sans Pro" panose="020B0503030403020204" pitchFamily="34" charset="0"/>
              </a:rPr>
              <a:t> comienza con una descripción y una imagen rápida de lo que intentas transmitir. Los interesados tienen muchos puntos de vista y pueden preferir absorber la información en palabras o imágenes. Trabaja con ellos para hacer cambios y mejoras a partir de ahí. Cuanto más rápido todos estén de acuerdo, más rápido podrás realizar el primer análisis para probar la utilidad del proyecto, medir los comentarios, aprender de los datos e implementar cambios.</a:t>
            </a:r>
            <a:br>
              <a:rPr lang="es-MX" dirty="0"/>
            </a:br>
            <a:endParaRPr lang="es-MX" dirty="0"/>
          </a:p>
        </p:txBody>
      </p:sp>
    </p:spTree>
    <p:extLst>
      <p:ext uri="{BB962C8B-B14F-4D97-AF65-F5344CB8AC3E}">
        <p14:creationId xmlns:p14="http://schemas.microsoft.com/office/powerpoint/2010/main" val="3366340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1471222-CB74-4A5B-5CC4-2238CACAA2AA}"/>
              </a:ext>
            </a:extLst>
          </p:cNvPr>
          <p:cNvSpPr>
            <a:spLocks noGrp="1"/>
          </p:cNvSpPr>
          <p:nvPr>
            <p:ph idx="1"/>
          </p:nvPr>
        </p:nvSpPr>
        <p:spPr>
          <a:xfrm>
            <a:off x="614597" y="179882"/>
            <a:ext cx="10739203" cy="5997081"/>
          </a:xfrm>
        </p:spPr>
        <p:txBody>
          <a:bodyPr>
            <a:normAutofit/>
          </a:bodyPr>
          <a:lstStyle/>
          <a:p>
            <a:pPr marL="0" indent="0" algn="l">
              <a:buNone/>
            </a:pPr>
            <a:r>
              <a:rPr lang="es-MX" b="1" i="0" dirty="0">
                <a:solidFill>
                  <a:srgbClr val="1F1F1F"/>
                </a:solidFill>
                <a:effectLst/>
                <a:latin typeface="unset"/>
              </a:rPr>
              <a:t>Comunícate con frecuencia. </a:t>
            </a:r>
            <a:r>
              <a:rPr lang="es-MX" b="0" i="0" dirty="0">
                <a:solidFill>
                  <a:srgbClr val="1F1F1F"/>
                </a:solidFill>
                <a:effectLst/>
                <a:latin typeface="Source Sans Pro" panose="020B0503030403020204" pitchFamily="34" charset="0"/>
              </a:rPr>
              <a:t>Los interesados querrán actualizaciones periódicas sobre sus proyectos. Comparte notas sobre los hitos, contratiempos y cambios del proyecto. Otro gran recurso que puedes usar es un registro de cambios, del que aprenderás más a lo largo del programa. Por ahora, solo debes saber que un registro de cambios es un archivo que contiene una lista ordenada cronológicamente de las modificaciones realizadas en un proyecto. Según la forma en que lo organices, los interesados incluso pueden darse una vuelta y ver las actualizaciones cuando lo deseen.</a:t>
            </a:r>
            <a:br>
              <a:rPr lang="es-MX" dirty="0"/>
            </a:br>
            <a:endParaRPr lang="es-MX" dirty="0"/>
          </a:p>
        </p:txBody>
      </p:sp>
    </p:spTree>
    <p:extLst>
      <p:ext uri="{BB962C8B-B14F-4D97-AF65-F5344CB8AC3E}">
        <p14:creationId xmlns:p14="http://schemas.microsoft.com/office/powerpoint/2010/main" val="2490935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0F20A4D-D520-7CDC-A10B-092AD5C42378}"/>
              </a:ext>
            </a:extLst>
          </p:cNvPr>
          <p:cNvSpPr>
            <a:spLocks noGrp="1"/>
          </p:cNvSpPr>
          <p:nvPr>
            <p:ph idx="1"/>
          </p:nvPr>
        </p:nvSpPr>
        <p:spPr>
          <a:xfrm>
            <a:off x="1007415" y="3537515"/>
            <a:ext cx="5218573" cy="2702872"/>
          </a:xfrm>
        </p:spPr>
        <p:txBody>
          <a:bodyPr>
            <a:normAutofit/>
          </a:bodyPr>
          <a:lstStyle/>
          <a:p>
            <a:pPr algn="l"/>
            <a:r>
              <a:rPr lang="es-MX" sz="1600" b="0" i="0" dirty="0">
                <a:solidFill>
                  <a:srgbClr val="FF0000"/>
                </a:solidFill>
                <a:effectLst/>
                <a:latin typeface="Google Sans"/>
              </a:rPr>
              <a:t>Vicepresidente de ventas</a:t>
            </a:r>
          </a:p>
          <a:p>
            <a:pPr marL="0" indent="0" algn="l">
              <a:buNone/>
            </a:pPr>
            <a:r>
              <a:rPr lang="es-MX" sz="1600" b="0" i="0" dirty="0">
                <a:effectLst/>
                <a:latin typeface="Google Sans"/>
              </a:rPr>
              <a:t>El vicepresidente de ventas proporciona una orientación estratégica y operativa, pero está menos interesado en los detalles específicos</a:t>
            </a:r>
          </a:p>
          <a:p>
            <a:pPr algn="l"/>
            <a:r>
              <a:rPr lang="es-MX" sz="1600" b="0" i="0" dirty="0">
                <a:solidFill>
                  <a:srgbClr val="FF0000"/>
                </a:solidFill>
                <a:effectLst/>
                <a:latin typeface="Google Sans"/>
              </a:rPr>
              <a:t>Equipo de ventas</a:t>
            </a:r>
          </a:p>
          <a:p>
            <a:pPr marL="0" indent="0" algn="l">
              <a:buNone/>
            </a:pPr>
            <a:r>
              <a:rPr lang="es-MX" sz="1600" b="0" i="0" dirty="0">
                <a:effectLst/>
                <a:latin typeface="Google Sans"/>
              </a:rPr>
              <a:t>Los integrantes de los equipos de ventas interactúan directamente con los clientes y conocen bien cuáles fueron los rendimientos de la empresa en el último año. Pueden proporcionar información detallada sobre los tipos de datos</a:t>
            </a:r>
          </a:p>
          <a:p>
            <a:endParaRPr lang="es-MX" sz="2400" dirty="0"/>
          </a:p>
        </p:txBody>
      </p:sp>
      <p:pic>
        <p:nvPicPr>
          <p:cNvPr id="5" name="Imagen 4">
            <a:extLst>
              <a:ext uri="{FF2B5EF4-FFF2-40B4-BE49-F238E27FC236}">
                <a16:creationId xmlns:a16="http://schemas.microsoft.com/office/drawing/2014/main" id="{3C43DA97-3358-F90A-3171-5D9423BD5DCA}"/>
              </a:ext>
            </a:extLst>
          </p:cNvPr>
          <p:cNvPicPr>
            <a:picLocks noChangeAspect="1"/>
          </p:cNvPicPr>
          <p:nvPr/>
        </p:nvPicPr>
        <p:blipFill>
          <a:blip r:embed="rId2"/>
          <a:stretch>
            <a:fillRect/>
          </a:stretch>
        </p:blipFill>
        <p:spPr>
          <a:xfrm>
            <a:off x="482845" y="469484"/>
            <a:ext cx="5495925" cy="1952625"/>
          </a:xfrm>
          <a:prstGeom prst="rect">
            <a:avLst/>
          </a:prstGeom>
        </p:spPr>
      </p:pic>
      <p:pic>
        <p:nvPicPr>
          <p:cNvPr id="7" name="Imagen 6">
            <a:extLst>
              <a:ext uri="{FF2B5EF4-FFF2-40B4-BE49-F238E27FC236}">
                <a16:creationId xmlns:a16="http://schemas.microsoft.com/office/drawing/2014/main" id="{B77F252E-8C94-DCDD-444C-F39862B0A54B}"/>
              </a:ext>
            </a:extLst>
          </p:cNvPr>
          <p:cNvPicPr>
            <a:picLocks noChangeAspect="1"/>
          </p:cNvPicPr>
          <p:nvPr/>
        </p:nvPicPr>
        <p:blipFill>
          <a:blip r:embed="rId3"/>
          <a:stretch>
            <a:fillRect/>
          </a:stretch>
        </p:blipFill>
        <p:spPr>
          <a:xfrm>
            <a:off x="321212" y="1027187"/>
            <a:ext cx="7866691" cy="1952625"/>
          </a:xfrm>
          <a:prstGeom prst="rect">
            <a:avLst/>
          </a:prstGeom>
        </p:spPr>
      </p:pic>
      <p:sp>
        <p:nvSpPr>
          <p:cNvPr id="8" name="Marcador de contenido 2">
            <a:extLst>
              <a:ext uri="{FF2B5EF4-FFF2-40B4-BE49-F238E27FC236}">
                <a16:creationId xmlns:a16="http://schemas.microsoft.com/office/drawing/2014/main" id="{F4A28895-C8F3-5434-BF9B-A36BD634A572}"/>
              </a:ext>
            </a:extLst>
          </p:cNvPr>
          <p:cNvSpPr txBox="1">
            <a:spLocks/>
          </p:cNvSpPr>
          <p:nvPr/>
        </p:nvSpPr>
        <p:spPr>
          <a:xfrm>
            <a:off x="6629804" y="2186078"/>
            <a:ext cx="4961562" cy="34213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s-MX" sz="1600" b="0" i="0" dirty="0">
                <a:solidFill>
                  <a:srgbClr val="FF0000"/>
                </a:solidFill>
                <a:effectLst/>
                <a:latin typeface="Google Sans"/>
              </a:rPr>
              <a:t>Gerentes de la ciencia de datos</a:t>
            </a:r>
          </a:p>
          <a:p>
            <a:pPr marL="0" indent="0" algn="l">
              <a:buNone/>
            </a:pPr>
            <a:r>
              <a:rPr lang="es-MX" sz="1600" b="0" i="0" dirty="0">
                <a:effectLst/>
                <a:latin typeface="Google Sans"/>
              </a:rPr>
              <a:t>Los gerentes de la ciencia de datos supervisan todos los conjuntos de datos de la empresa y pueden ayudar a que Ning priorice los tipos de datos y los análisis requeridos para el informe anual. También pueden aconsejar sobre cómo hacer una presentación eficaz.</a:t>
            </a:r>
          </a:p>
          <a:p>
            <a:pPr algn="l"/>
            <a:r>
              <a:rPr lang="es-MX" sz="1600" b="0" i="0" dirty="0">
                <a:solidFill>
                  <a:srgbClr val="FF0000"/>
                </a:solidFill>
                <a:effectLst/>
                <a:latin typeface="Google Sans"/>
              </a:rPr>
              <a:t>Equipo de análisis computacional de datos</a:t>
            </a:r>
          </a:p>
          <a:p>
            <a:pPr marL="0" indent="0" algn="l">
              <a:buNone/>
            </a:pPr>
            <a:r>
              <a:rPr lang="es-MX" sz="1600" b="0" i="0" dirty="0">
                <a:effectLst/>
                <a:latin typeface="Google Sans"/>
              </a:rPr>
              <a:t>Cada uno de los analistas de datos del equipo de Ning tiene un conjunto de datos en el que se concentran y puede ayudar a extraer los diversos tipos de datos que Ning necesita para satisfacer las necesidades de otros interesados. Ning colabora con ellos para completar el informe.</a:t>
            </a:r>
          </a:p>
          <a:p>
            <a:pPr marL="0" indent="0">
              <a:buNone/>
            </a:pPr>
            <a:endParaRPr lang="es-MX" dirty="0"/>
          </a:p>
        </p:txBody>
      </p:sp>
    </p:spTree>
    <p:extLst>
      <p:ext uri="{BB962C8B-B14F-4D97-AF65-F5344CB8AC3E}">
        <p14:creationId xmlns:p14="http://schemas.microsoft.com/office/powerpoint/2010/main" val="3525850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088582-BC56-D880-5A85-DDCAB4B23710}"/>
              </a:ext>
            </a:extLst>
          </p:cNvPr>
          <p:cNvSpPr>
            <a:spLocks noGrp="1"/>
          </p:cNvSpPr>
          <p:nvPr>
            <p:ph type="title"/>
          </p:nvPr>
        </p:nvSpPr>
        <p:spPr>
          <a:xfrm>
            <a:off x="506057" y="1024030"/>
            <a:ext cx="2107603" cy="1325563"/>
          </a:xfrm>
        </p:spPr>
        <p:txBody>
          <a:bodyPr/>
          <a:lstStyle/>
          <a:p>
            <a:r>
              <a:rPr lang="es-MX" dirty="0">
                <a:solidFill>
                  <a:srgbClr val="0070C0"/>
                </a:solidFill>
              </a:rPr>
              <a:t>Process</a:t>
            </a:r>
          </a:p>
        </p:txBody>
      </p:sp>
      <p:sp>
        <p:nvSpPr>
          <p:cNvPr id="4" name="CuadroTexto 3">
            <a:extLst>
              <a:ext uri="{FF2B5EF4-FFF2-40B4-BE49-F238E27FC236}">
                <a16:creationId xmlns:a16="http://schemas.microsoft.com/office/drawing/2014/main" id="{553CFFB2-4E51-0EDE-CD20-0E741D477E3E}"/>
              </a:ext>
            </a:extLst>
          </p:cNvPr>
          <p:cNvSpPr txBox="1"/>
          <p:nvPr/>
        </p:nvSpPr>
        <p:spPr>
          <a:xfrm>
            <a:off x="2762268" y="255184"/>
            <a:ext cx="8923675" cy="3416320"/>
          </a:xfrm>
          <a:prstGeom prst="rect">
            <a:avLst/>
          </a:prstGeom>
          <a:noFill/>
        </p:spPr>
        <p:txBody>
          <a:bodyPr wrap="square" rtlCol="0">
            <a:spAutoFit/>
          </a:bodyPr>
          <a:lstStyle/>
          <a:p>
            <a:pPr algn="l"/>
            <a:r>
              <a:rPr lang="es-MX" b="0" i="0" dirty="0">
                <a:solidFill>
                  <a:srgbClr val="0070C0"/>
                </a:solidFill>
                <a:effectLst/>
                <a:latin typeface="Source Sans Pro" panose="020B0503030403020204" pitchFamily="34" charset="0"/>
              </a:rPr>
              <a:t>Los datos limpios son los mejores datos y deberás limpiar los datos para deshacerte de posibles errores, inexactitudes o incoherencias. Esto puede implicar lo siguiente:</a:t>
            </a:r>
          </a:p>
          <a:p>
            <a:pPr algn="l">
              <a:buFont typeface="Arial" panose="020B0604020202020204" pitchFamily="34" charset="0"/>
              <a:buChar char="•"/>
            </a:pPr>
            <a:r>
              <a:rPr lang="es-MX" b="0" i="0" dirty="0">
                <a:solidFill>
                  <a:srgbClr val="0070C0"/>
                </a:solidFill>
                <a:effectLst/>
                <a:latin typeface="Source Sans Pro" panose="020B0503030403020204" pitchFamily="34" charset="0"/>
              </a:rPr>
              <a:t>Usar funciones de las hojas de cálculo para encontrar datos ingresados incorrectamente</a:t>
            </a:r>
          </a:p>
          <a:p>
            <a:pPr algn="l">
              <a:buFont typeface="Arial" panose="020B0604020202020204" pitchFamily="34" charset="0"/>
              <a:buChar char="•"/>
            </a:pPr>
            <a:r>
              <a:rPr lang="es-MX" b="0" i="0" dirty="0">
                <a:solidFill>
                  <a:srgbClr val="0070C0"/>
                </a:solidFill>
                <a:effectLst/>
                <a:latin typeface="Source Sans Pro" panose="020B0503030403020204" pitchFamily="34" charset="0"/>
              </a:rPr>
              <a:t>Usar funciones SQL para buscar espacios adicionales</a:t>
            </a:r>
          </a:p>
          <a:p>
            <a:pPr algn="l">
              <a:buFont typeface="Arial" panose="020B0604020202020204" pitchFamily="34" charset="0"/>
              <a:buChar char="•"/>
            </a:pPr>
            <a:r>
              <a:rPr lang="es-MX" b="0" i="0" dirty="0">
                <a:solidFill>
                  <a:srgbClr val="0070C0"/>
                </a:solidFill>
                <a:effectLst/>
                <a:latin typeface="Source Sans Pro" panose="020B0503030403020204" pitchFamily="34" charset="0"/>
              </a:rPr>
              <a:t>Eliminar entradas repetidas</a:t>
            </a:r>
          </a:p>
          <a:p>
            <a:pPr algn="l">
              <a:buFont typeface="Arial" panose="020B0604020202020204" pitchFamily="34" charset="0"/>
              <a:buChar char="•"/>
            </a:pPr>
            <a:r>
              <a:rPr lang="es-MX" b="0" i="0" dirty="0">
                <a:solidFill>
                  <a:srgbClr val="0070C0"/>
                </a:solidFill>
                <a:effectLst/>
                <a:latin typeface="Source Sans Pro" panose="020B0503030403020204" pitchFamily="34" charset="0"/>
              </a:rPr>
              <a:t>Comprobar tanto como sea posible el sesgo en los datos</a:t>
            </a:r>
          </a:p>
          <a:p>
            <a:pPr algn="l">
              <a:buFont typeface="+mj-lt"/>
              <a:buAutoNum type="arabicPeriod"/>
            </a:pPr>
            <a:endParaRPr lang="es-MX" b="0" i="0" dirty="0">
              <a:solidFill>
                <a:srgbClr val="0070C0"/>
              </a:solidFill>
              <a:effectLst/>
              <a:latin typeface="Source Sans Pro" panose="020B0503030403020204" pitchFamily="34" charset="0"/>
            </a:endParaRPr>
          </a:p>
          <a:p>
            <a:pPr algn="l">
              <a:buFont typeface="+mj-lt"/>
              <a:buAutoNum type="arabicPeriod"/>
            </a:pPr>
            <a:r>
              <a:rPr lang="es-MX" b="0" i="0" dirty="0">
                <a:solidFill>
                  <a:srgbClr val="0070C0"/>
                </a:solidFill>
                <a:effectLst/>
                <a:latin typeface="Source Sans Pro" panose="020B0503030403020204" pitchFamily="34" charset="0"/>
              </a:rPr>
              <a:t>¿Qué errores o inexactitudes de datos pueden interponerse en mi camino para obtener la mejor respuesta posible al problema que trato de resolver?</a:t>
            </a:r>
          </a:p>
          <a:p>
            <a:pPr algn="l">
              <a:buFont typeface="+mj-lt"/>
              <a:buAutoNum type="arabicPeriod"/>
            </a:pPr>
            <a:r>
              <a:rPr lang="es-MX" b="0" i="0" dirty="0">
                <a:solidFill>
                  <a:srgbClr val="0070C0"/>
                </a:solidFill>
                <a:effectLst/>
                <a:latin typeface="Source Sans Pro" panose="020B0503030403020204" pitchFamily="34" charset="0"/>
              </a:rPr>
              <a:t>¿Cómo puedo limpiar mis datos para que la información que tengo sea más coherente?</a:t>
            </a:r>
          </a:p>
          <a:p>
            <a:pPr algn="l"/>
            <a:endParaRPr lang="es-MX" b="0" i="0" dirty="0">
              <a:solidFill>
                <a:srgbClr val="0070C0"/>
              </a:solidFill>
              <a:effectLst/>
              <a:latin typeface="Source Sans Pro" panose="020B0503030403020204" pitchFamily="34" charset="0"/>
            </a:endParaRPr>
          </a:p>
          <a:p>
            <a:endParaRPr lang="es-MX" dirty="0">
              <a:solidFill>
                <a:srgbClr val="0070C0"/>
              </a:solidFill>
            </a:endParaRPr>
          </a:p>
        </p:txBody>
      </p:sp>
      <p:sp>
        <p:nvSpPr>
          <p:cNvPr id="5" name="Título 1">
            <a:extLst>
              <a:ext uri="{FF2B5EF4-FFF2-40B4-BE49-F238E27FC236}">
                <a16:creationId xmlns:a16="http://schemas.microsoft.com/office/drawing/2014/main" id="{60BE51B6-E94C-EEEA-DBC3-4F8A73DCA206}"/>
              </a:ext>
            </a:extLst>
          </p:cNvPr>
          <p:cNvSpPr txBox="1">
            <a:spLocks/>
          </p:cNvSpPr>
          <p:nvPr/>
        </p:nvSpPr>
        <p:spPr>
          <a:xfrm>
            <a:off x="443753" y="4054101"/>
            <a:ext cx="22322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dirty="0" err="1">
                <a:solidFill>
                  <a:schemeClr val="accent2">
                    <a:lumMod val="75000"/>
                  </a:schemeClr>
                </a:solidFill>
              </a:rPr>
              <a:t>Analyze</a:t>
            </a:r>
            <a:endParaRPr lang="es-MX" dirty="0">
              <a:solidFill>
                <a:schemeClr val="accent2">
                  <a:lumMod val="75000"/>
                </a:schemeClr>
              </a:solidFill>
            </a:endParaRPr>
          </a:p>
        </p:txBody>
      </p:sp>
      <p:sp>
        <p:nvSpPr>
          <p:cNvPr id="6" name="CuadroTexto 5">
            <a:extLst>
              <a:ext uri="{FF2B5EF4-FFF2-40B4-BE49-F238E27FC236}">
                <a16:creationId xmlns:a16="http://schemas.microsoft.com/office/drawing/2014/main" id="{82C3ABFA-3DF1-82EA-741E-05D8FF6BF56A}"/>
              </a:ext>
            </a:extLst>
          </p:cNvPr>
          <p:cNvSpPr txBox="1"/>
          <p:nvPr/>
        </p:nvSpPr>
        <p:spPr>
          <a:xfrm>
            <a:off x="3007660" y="3671504"/>
            <a:ext cx="8732520" cy="3416320"/>
          </a:xfrm>
          <a:prstGeom prst="rect">
            <a:avLst/>
          </a:prstGeom>
          <a:noFill/>
        </p:spPr>
        <p:txBody>
          <a:bodyPr wrap="square" rtlCol="0">
            <a:spAutoFit/>
          </a:bodyPr>
          <a:lstStyle/>
          <a:p>
            <a:pPr algn="l"/>
            <a:r>
              <a:rPr lang="es-MX" b="0" i="0" dirty="0">
                <a:solidFill>
                  <a:schemeClr val="accent2">
                    <a:lumMod val="75000"/>
                  </a:schemeClr>
                </a:solidFill>
                <a:effectLst/>
                <a:latin typeface="Source Sans Pro" panose="020B0503030403020204" pitchFamily="34" charset="0"/>
              </a:rPr>
              <a:t>Deberías pensar analíticamente sobre tus datos. En esta etapa, puedes ordenar y dar formato a tus datos para que sea más fácil hacer lo siguiente: </a:t>
            </a:r>
          </a:p>
          <a:p>
            <a:pPr algn="l">
              <a:buFont typeface="Arial" panose="020B0604020202020204" pitchFamily="34" charset="0"/>
              <a:buChar char="•"/>
            </a:pPr>
            <a:r>
              <a:rPr lang="es-MX" b="0" i="0" dirty="0">
                <a:solidFill>
                  <a:schemeClr val="accent2">
                    <a:lumMod val="75000"/>
                  </a:schemeClr>
                </a:solidFill>
                <a:effectLst/>
                <a:latin typeface="Source Sans Pro" panose="020B0503030403020204" pitchFamily="34" charset="0"/>
              </a:rPr>
              <a:t>Realizar cálculos</a:t>
            </a:r>
          </a:p>
          <a:p>
            <a:pPr algn="l">
              <a:buFont typeface="Arial" panose="020B0604020202020204" pitchFamily="34" charset="0"/>
              <a:buChar char="•"/>
            </a:pPr>
            <a:r>
              <a:rPr lang="es-MX" b="0" i="0" dirty="0">
                <a:solidFill>
                  <a:schemeClr val="accent2">
                    <a:lumMod val="75000"/>
                  </a:schemeClr>
                </a:solidFill>
                <a:effectLst/>
                <a:latin typeface="Source Sans Pro" panose="020B0503030403020204" pitchFamily="34" charset="0"/>
              </a:rPr>
              <a:t>Combinar datos de varias fuentes</a:t>
            </a:r>
          </a:p>
          <a:p>
            <a:pPr algn="l">
              <a:buFont typeface="Arial" panose="020B0604020202020204" pitchFamily="34" charset="0"/>
              <a:buChar char="•"/>
            </a:pPr>
            <a:r>
              <a:rPr lang="es-MX" b="0" i="0" dirty="0">
                <a:solidFill>
                  <a:schemeClr val="accent2">
                    <a:lumMod val="75000"/>
                  </a:schemeClr>
                </a:solidFill>
                <a:effectLst/>
                <a:latin typeface="Source Sans Pro" panose="020B0503030403020204" pitchFamily="34" charset="0"/>
              </a:rPr>
              <a:t>Crear tablas con los resultados</a:t>
            </a:r>
          </a:p>
          <a:p>
            <a:pPr algn="l">
              <a:buFont typeface="+mj-lt"/>
              <a:buAutoNum type="arabicPeriod"/>
            </a:pPr>
            <a:endParaRPr lang="es-MX" b="0" i="0" dirty="0">
              <a:solidFill>
                <a:schemeClr val="accent2">
                  <a:lumMod val="75000"/>
                </a:schemeClr>
              </a:solidFill>
              <a:effectLst/>
              <a:latin typeface="Source Sans Pro" panose="020B0503030403020204" pitchFamily="34" charset="0"/>
            </a:endParaRPr>
          </a:p>
          <a:p>
            <a:pPr algn="l">
              <a:buFont typeface="+mj-lt"/>
              <a:buAutoNum type="arabicPeriod"/>
            </a:pPr>
            <a:r>
              <a:rPr lang="es-MX" b="0" i="0" dirty="0">
                <a:solidFill>
                  <a:schemeClr val="accent2">
                    <a:lumMod val="75000"/>
                  </a:schemeClr>
                </a:solidFill>
                <a:effectLst/>
                <a:latin typeface="Source Sans Pro" panose="020B0503030403020204" pitchFamily="34" charset="0"/>
              </a:rPr>
              <a:t>¿Qué historia me cuentan los datos?</a:t>
            </a:r>
          </a:p>
          <a:p>
            <a:pPr algn="l">
              <a:buFont typeface="+mj-lt"/>
              <a:buAutoNum type="arabicPeriod"/>
            </a:pPr>
            <a:r>
              <a:rPr lang="es-MX" b="0" i="0" dirty="0">
                <a:solidFill>
                  <a:schemeClr val="accent2">
                    <a:lumMod val="75000"/>
                  </a:schemeClr>
                </a:solidFill>
                <a:effectLst/>
                <a:latin typeface="Source Sans Pro" panose="020B0503030403020204" pitchFamily="34" charset="0"/>
              </a:rPr>
              <a:t>¿Cómo me ayudarán los datos a resolver este problema?</a:t>
            </a:r>
          </a:p>
          <a:p>
            <a:pPr algn="l">
              <a:buFont typeface="+mj-lt"/>
              <a:buAutoNum type="arabicPeriod"/>
            </a:pPr>
            <a:r>
              <a:rPr lang="es-MX" b="0" i="0" dirty="0">
                <a:solidFill>
                  <a:schemeClr val="accent2">
                    <a:lumMod val="75000"/>
                  </a:schemeClr>
                </a:solidFill>
                <a:effectLst/>
                <a:latin typeface="Source Sans Pro" panose="020B0503030403020204" pitchFamily="34" charset="0"/>
              </a:rPr>
              <a:t>¿Quién necesita el producto o servicio de mi empresa? ¿Qué tipo de persona es más probable que lo use?</a:t>
            </a:r>
          </a:p>
          <a:p>
            <a:br>
              <a:rPr lang="es-MX" dirty="0">
                <a:solidFill>
                  <a:schemeClr val="accent2">
                    <a:lumMod val="75000"/>
                  </a:schemeClr>
                </a:solidFill>
              </a:rPr>
            </a:br>
            <a:endParaRPr lang="es-MX" dirty="0">
              <a:solidFill>
                <a:schemeClr val="accent2">
                  <a:lumMod val="75000"/>
                </a:schemeClr>
              </a:solidFill>
            </a:endParaRPr>
          </a:p>
        </p:txBody>
      </p:sp>
    </p:spTree>
    <p:extLst>
      <p:ext uri="{BB962C8B-B14F-4D97-AF65-F5344CB8AC3E}">
        <p14:creationId xmlns:p14="http://schemas.microsoft.com/office/powerpoint/2010/main" val="3937681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B07D0A5-136A-40FE-E6AE-5BA4BDA14F22}"/>
              </a:ext>
            </a:extLst>
          </p:cNvPr>
          <p:cNvPicPr>
            <a:picLocks noChangeAspect="1"/>
          </p:cNvPicPr>
          <p:nvPr/>
        </p:nvPicPr>
        <p:blipFill>
          <a:blip r:embed="rId2"/>
          <a:stretch>
            <a:fillRect/>
          </a:stretch>
        </p:blipFill>
        <p:spPr>
          <a:xfrm>
            <a:off x="1277190" y="206748"/>
            <a:ext cx="4096701" cy="1134035"/>
          </a:xfrm>
          <a:prstGeom prst="rect">
            <a:avLst/>
          </a:prstGeom>
        </p:spPr>
      </p:pic>
      <p:pic>
        <p:nvPicPr>
          <p:cNvPr id="7" name="Imagen 6">
            <a:extLst>
              <a:ext uri="{FF2B5EF4-FFF2-40B4-BE49-F238E27FC236}">
                <a16:creationId xmlns:a16="http://schemas.microsoft.com/office/drawing/2014/main" id="{07F6D58B-EA96-CC40-E19C-F122552BA2A1}"/>
              </a:ext>
            </a:extLst>
          </p:cNvPr>
          <p:cNvPicPr>
            <a:picLocks noChangeAspect="1"/>
          </p:cNvPicPr>
          <p:nvPr/>
        </p:nvPicPr>
        <p:blipFill>
          <a:blip r:embed="rId3"/>
          <a:stretch>
            <a:fillRect/>
          </a:stretch>
        </p:blipFill>
        <p:spPr>
          <a:xfrm>
            <a:off x="150913" y="1532964"/>
            <a:ext cx="6134100" cy="2333625"/>
          </a:xfrm>
          <a:prstGeom prst="rect">
            <a:avLst/>
          </a:prstGeom>
        </p:spPr>
      </p:pic>
      <p:pic>
        <p:nvPicPr>
          <p:cNvPr id="9" name="Imagen 8">
            <a:extLst>
              <a:ext uri="{FF2B5EF4-FFF2-40B4-BE49-F238E27FC236}">
                <a16:creationId xmlns:a16="http://schemas.microsoft.com/office/drawing/2014/main" id="{5D820B60-2C2D-23C0-0624-668D44D23A46}"/>
              </a:ext>
            </a:extLst>
          </p:cNvPr>
          <p:cNvPicPr>
            <a:picLocks noChangeAspect="1"/>
          </p:cNvPicPr>
          <p:nvPr/>
        </p:nvPicPr>
        <p:blipFill>
          <a:blip r:embed="rId4"/>
          <a:stretch>
            <a:fillRect/>
          </a:stretch>
        </p:blipFill>
        <p:spPr>
          <a:xfrm>
            <a:off x="4886884" y="4195480"/>
            <a:ext cx="6838658" cy="524437"/>
          </a:xfrm>
          <a:prstGeom prst="rect">
            <a:avLst/>
          </a:prstGeom>
        </p:spPr>
      </p:pic>
    </p:spTree>
    <p:extLst>
      <p:ext uri="{BB962C8B-B14F-4D97-AF65-F5344CB8AC3E}">
        <p14:creationId xmlns:p14="http://schemas.microsoft.com/office/powerpoint/2010/main" val="7801472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5A30070-F406-A668-C0CF-6C3A55F4AE2B}"/>
              </a:ext>
            </a:extLst>
          </p:cNvPr>
          <p:cNvSpPr>
            <a:spLocks noGrp="1"/>
          </p:cNvSpPr>
          <p:nvPr>
            <p:ph idx="1"/>
          </p:nvPr>
        </p:nvSpPr>
        <p:spPr>
          <a:xfrm>
            <a:off x="1360681" y="338797"/>
            <a:ext cx="2674034" cy="817171"/>
          </a:xfrm>
        </p:spPr>
        <p:txBody>
          <a:bodyPr>
            <a:normAutofit lnSpcReduction="10000"/>
          </a:bodyPr>
          <a:lstStyle/>
          <a:p>
            <a:r>
              <a:rPr lang="es-MX" dirty="0"/>
              <a:t>Comunicación efectiva</a:t>
            </a:r>
          </a:p>
        </p:txBody>
      </p:sp>
      <p:pic>
        <p:nvPicPr>
          <p:cNvPr id="5" name="Imagen 4">
            <a:extLst>
              <a:ext uri="{FF2B5EF4-FFF2-40B4-BE49-F238E27FC236}">
                <a16:creationId xmlns:a16="http://schemas.microsoft.com/office/drawing/2014/main" id="{1308F5DF-EBD6-43BA-E633-3C1FB118D1FB}"/>
              </a:ext>
            </a:extLst>
          </p:cNvPr>
          <p:cNvPicPr>
            <a:picLocks noChangeAspect="1"/>
          </p:cNvPicPr>
          <p:nvPr/>
        </p:nvPicPr>
        <p:blipFill>
          <a:blip r:embed="rId2"/>
          <a:stretch>
            <a:fillRect/>
          </a:stretch>
        </p:blipFill>
        <p:spPr>
          <a:xfrm>
            <a:off x="362476" y="1135919"/>
            <a:ext cx="4819650" cy="561975"/>
          </a:xfrm>
          <a:prstGeom prst="rect">
            <a:avLst/>
          </a:prstGeom>
        </p:spPr>
      </p:pic>
      <p:pic>
        <p:nvPicPr>
          <p:cNvPr id="7" name="Imagen 6">
            <a:extLst>
              <a:ext uri="{FF2B5EF4-FFF2-40B4-BE49-F238E27FC236}">
                <a16:creationId xmlns:a16="http://schemas.microsoft.com/office/drawing/2014/main" id="{3BF01933-B392-F8D9-F68A-91AE055EBC38}"/>
              </a:ext>
            </a:extLst>
          </p:cNvPr>
          <p:cNvPicPr>
            <a:picLocks noChangeAspect="1"/>
          </p:cNvPicPr>
          <p:nvPr/>
        </p:nvPicPr>
        <p:blipFill>
          <a:blip r:embed="rId3"/>
          <a:stretch>
            <a:fillRect/>
          </a:stretch>
        </p:blipFill>
        <p:spPr>
          <a:xfrm>
            <a:off x="558091" y="1910935"/>
            <a:ext cx="3648075" cy="447675"/>
          </a:xfrm>
          <a:prstGeom prst="rect">
            <a:avLst/>
          </a:prstGeom>
        </p:spPr>
      </p:pic>
      <p:pic>
        <p:nvPicPr>
          <p:cNvPr id="9" name="Imagen 8">
            <a:extLst>
              <a:ext uri="{FF2B5EF4-FFF2-40B4-BE49-F238E27FC236}">
                <a16:creationId xmlns:a16="http://schemas.microsoft.com/office/drawing/2014/main" id="{AC780BBF-7B95-5E99-D078-A34B5AF3A23B}"/>
              </a:ext>
            </a:extLst>
          </p:cNvPr>
          <p:cNvPicPr>
            <a:picLocks noChangeAspect="1"/>
          </p:cNvPicPr>
          <p:nvPr/>
        </p:nvPicPr>
        <p:blipFill>
          <a:blip r:embed="rId4"/>
          <a:stretch>
            <a:fillRect/>
          </a:stretch>
        </p:blipFill>
        <p:spPr>
          <a:xfrm>
            <a:off x="729540" y="2779029"/>
            <a:ext cx="3305175" cy="371475"/>
          </a:xfrm>
          <a:prstGeom prst="rect">
            <a:avLst/>
          </a:prstGeom>
        </p:spPr>
      </p:pic>
      <p:pic>
        <p:nvPicPr>
          <p:cNvPr id="11" name="Imagen 10">
            <a:extLst>
              <a:ext uri="{FF2B5EF4-FFF2-40B4-BE49-F238E27FC236}">
                <a16:creationId xmlns:a16="http://schemas.microsoft.com/office/drawing/2014/main" id="{48B955C9-3C4F-577F-4946-9ED22C6331B8}"/>
              </a:ext>
            </a:extLst>
          </p:cNvPr>
          <p:cNvPicPr>
            <a:picLocks noChangeAspect="1"/>
          </p:cNvPicPr>
          <p:nvPr/>
        </p:nvPicPr>
        <p:blipFill>
          <a:blip r:embed="rId5"/>
          <a:stretch>
            <a:fillRect/>
          </a:stretch>
        </p:blipFill>
        <p:spPr>
          <a:xfrm>
            <a:off x="672390" y="3570923"/>
            <a:ext cx="3362325" cy="400050"/>
          </a:xfrm>
          <a:prstGeom prst="rect">
            <a:avLst/>
          </a:prstGeom>
        </p:spPr>
      </p:pic>
      <p:pic>
        <p:nvPicPr>
          <p:cNvPr id="13" name="Imagen 12">
            <a:extLst>
              <a:ext uri="{FF2B5EF4-FFF2-40B4-BE49-F238E27FC236}">
                <a16:creationId xmlns:a16="http://schemas.microsoft.com/office/drawing/2014/main" id="{D45EA1BB-6A10-A0E1-AB73-CF0F4CECFFF1}"/>
              </a:ext>
            </a:extLst>
          </p:cNvPr>
          <p:cNvPicPr>
            <a:picLocks noChangeAspect="1"/>
          </p:cNvPicPr>
          <p:nvPr/>
        </p:nvPicPr>
        <p:blipFill>
          <a:blip r:embed="rId6"/>
          <a:stretch>
            <a:fillRect/>
          </a:stretch>
        </p:blipFill>
        <p:spPr>
          <a:xfrm>
            <a:off x="6490847" y="1155968"/>
            <a:ext cx="4752975" cy="476250"/>
          </a:xfrm>
          <a:prstGeom prst="rect">
            <a:avLst/>
          </a:prstGeom>
        </p:spPr>
      </p:pic>
      <p:pic>
        <p:nvPicPr>
          <p:cNvPr id="15" name="Imagen 14">
            <a:extLst>
              <a:ext uri="{FF2B5EF4-FFF2-40B4-BE49-F238E27FC236}">
                <a16:creationId xmlns:a16="http://schemas.microsoft.com/office/drawing/2014/main" id="{D2710B7F-253A-1F47-A4E3-025F30BDFB93}"/>
              </a:ext>
            </a:extLst>
          </p:cNvPr>
          <p:cNvPicPr>
            <a:picLocks noChangeAspect="1"/>
          </p:cNvPicPr>
          <p:nvPr/>
        </p:nvPicPr>
        <p:blipFill>
          <a:blip r:embed="rId7"/>
          <a:stretch>
            <a:fillRect/>
          </a:stretch>
        </p:blipFill>
        <p:spPr>
          <a:xfrm>
            <a:off x="6490847" y="1891885"/>
            <a:ext cx="4629150" cy="466725"/>
          </a:xfrm>
          <a:prstGeom prst="rect">
            <a:avLst/>
          </a:prstGeom>
        </p:spPr>
      </p:pic>
      <p:pic>
        <p:nvPicPr>
          <p:cNvPr id="17" name="Imagen 16">
            <a:extLst>
              <a:ext uri="{FF2B5EF4-FFF2-40B4-BE49-F238E27FC236}">
                <a16:creationId xmlns:a16="http://schemas.microsoft.com/office/drawing/2014/main" id="{4ECA6F92-9EBA-CCA3-B8C8-174AE65716DC}"/>
              </a:ext>
            </a:extLst>
          </p:cNvPr>
          <p:cNvPicPr>
            <a:picLocks noChangeAspect="1"/>
          </p:cNvPicPr>
          <p:nvPr/>
        </p:nvPicPr>
        <p:blipFill>
          <a:blip r:embed="rId8"/>
          <a:stretch>
            <a:fillRect/>
          </a:stretch>
        </p:blipFill>
        <p:spPr>
          <a:xfrm>
            <a:off x="6395596" y="2905638"/>
            <a:ext cx="4943475" cy="847725"/>
          </a:xfrm>
          <a:prstGeom prst="rect">
            <a:avLst/>
          </a:prstGeom>
        </p:spPr>
      </p:pic>
      <p:sp>
        <p:nvSpPr>
          <p:cNvPr id="18" name="Marcador de contenido 2">
            <a:extLst>
              <a:ext uri="{FF2B5EF4-FFF2-40B4-BE49-F238E27FC236}">
                <a16:creationId xmlns:a16="http://schemas.microsoft.com/office/drawing/2014/main" id="{17256B4B-5D9F-2D4F-EF7F-17EF59D0EE7A}"/>
              </a:ext>
            </a:extLst>
          </p:cNvPr>
          <p:cNvSpPr txBox="1">
            <a:spLocks/>
          </p:cNvSpPr>
          <p:nvPr/>
        </p:nvSpPr>
        <p:spPr>
          <a:xfrm>
            <a:off x="6971346" y="208963"/>
            <a:ext cx="2674034" cy="81717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MX" dirty="0"/>
              <a:t>Equilibrar expectativas</a:t>
            </a:r>
          </a:p>
        </p:txBody>
      </p:sp>
    </p:spTree>
    <p:extLst>
      <p:ext uri="{BB962C8B-B14F-4D97-AF65-F5344CB8AC3E}">
        <p14:creationId xmlns:p14="http://schemas.microsoft.com/office/powerpoint/2010/main" val="2514490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43FF05B-E9AD-C8FD-0C52-BF174CFBEA24}"/>
              </a:ext>
            </a:extLst>
          </p:cNvPr>
          <p:cNvPicPr>
            <a:picLocks noChangeAspect="1"/>
          </p:cNvPicPr>
          <p:nvPr/>
        </p:nvPicPr>
        <p:blipFill>
          <a:blip r:embed="rId2"/>
          <a:stretch>
            <a:fillRect/>
          </a:stretch>
        </p:blipFill>
        <p:spPr>
          <a:xfrm>
            <a:off x="771539" y="2320247"/>
            <a:ext cx="5591175" cy="1581150"/>
          </a:xfrm>
          <a:prstGeom prst="rect">
            <a:avLst/>
          </a:prstGeom>
        </p:spPr>
      </p:pic>
      <p:pic>
        <p:nvPicPr>
          <p:cNvPr id="7" name="Imagen 6">
            <a:extLst>
              <a:ext uri="{FF2B5EF4-FFF2-40B4-BE49-F238E27FC236}">
                <a16:creationId xmlns:a16="http://schemas.microsoft.com/office/drawing/2014/main" id="{875CF736-804A-33C7-3943-1D046BEC86E9}"/>
              </a:ext>
            </a:extLst>
          </p:cNvPr>
          <p:cNvPicPr>
            <a:picLocks noChangeAspect="1"/>
          </p:cNvPicPr>
          <p:nvPr/>
        </p:nvPicPr>
        <p:blipFill>
          <a:blip r:embed="rId3"/>
          <a:stretch>
            <a:fillRect/>
          </a:stretch>
        </p:blipFill>
        <p:spPr>
          <a:xfrm>
            <a:off x="7446283" y="1830058"/>
            <a:ext cx="3344002" cy="2957093"/>
          </a:xfrm>
          <a:prstGeom prst="rect">
            <a:avLst/>
          </a:prstGeom>
        </p:spPr>
      </p:pic>
    </p:spTree>
    <p:extLst>
      <p:ext uri="{BB962C8B-B14F-4D97-AF65-F5344CB8AC3E}">
        <p14:creationId xmlns:p14="http://schemas.microsoft.com/office/powerpoint/2010/main" val="8084568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C33EDA-B7A8-443C-D227-A378C8B9DEEF}"/>
              </a:ext>
            </a:extLst>
          </p:cNvPr>
          <p:cNvSpPr>
            <a:spLocks noGrp="1"/>
          </p:cNvSpPr>
          <p:nvPr>
            <p:ph type="title"/>
          </p:nvPr>
        </p:nvSpPr>
        <p:spPr>
          <a:xfrm>
            <a:off x="744071" y="203762"/>
            <a:ext cx="5871882" cy="683746"/>
          </a:xfrm>
        </p:spPr>
        <p:txBody>
          <a:bodyPr>
            <a:normAutofit fontScale="90000"/>
          </a:bodyPr>
          <a:lstStyle/>
          <a:p>
            <a:r>
              <a:rPr lang="es-MX" b="1" i="0" u="sng" dirty="0">
                <a:solidFill>
                  <a:srgbClr val="7030A0"/>
                </a:solidFill>
                <a:effectLst/>
              </a:rPr>
              <a:t>Limitaciones de los datos</a:t>
            </a:r>
            <a:endParaRPr lang="es-MX" u="sng" dirty="0">
              <a:solidFill>
                <a:srgbClr val="7030A0"/>
              </a:solidFill>
            </a:endParaRPr>
          </a:p>
        </p:txBody>
      </p:sp>
      <p:pic>
        <p:nvPicPr>
          <p:cNvPr id="5" name="Imagen 4">
            <a:extLst>
              <a:ext uri="{FF2B5EF4-FFF2-40B4-BE49-F238E27FC236}">
                <a16:creationId xmlns:a16="http://schemas.microsoft.com/office/drawing/2014/main" id="{6377E28D-1436-2910-4826-135A62F3D522}"/>
              </a:ext>
            </a:extLst>
          </p:cNvPr>
          <p:cNvPicPr>
            <a:picLocks noChangeAspect="1"/>
          </p:cNvPicPr>
          <p:nvPr/>
        </p:nvPicPr>
        <p:blipFill>
          <a:blip r:embed="rId2"/>
          <a:stretch>
            <a:fillRect/>
          </a:stretch>
        </p:blipFill>
        <p:spPr>
          <a:xfrm>
            <a:off x="452437" y="1139078"/>
            <a:ext cx="5343525" cy="895350"/>
          </a:xfrm>
          <a:prstGeom prst="rect">
            <a:avLst/>
          </a:prstGeom>
        </p:spPr>
      </p:pic>
      <p:pic>
        <p:nvPicPr>
          <p:cNvPr id="7" name="Imagen 6">
            <a:extLst>
              <a:ext uri="{FF2B5EF4-FFF2-40B4-BE49-F238E27FC236}">
                <a16:creationId xmlns:a16="http://schemas.microsoft.com/office/drawing/2014/main" id="{F904915C-E02E-05E7-316E-726ADA17B26B}"/>
              </a:ext>
            </a:extLst>
          </p:cNvPr>
          <p:cNvPicPr>
            <a:picLocks noChangeAspect="1"/>
          </p:cNvPicPr>
          <p:nvPr/>
        </p:nvPicPr>
        <p:blipFill>
          <a:blip r:embed="rId3"/>
          <a:stretch>
            <a:fillRect/>
          </a:stretch>
        </p:blipFill>
        <p:spPr>
          <a:xfrm>
            <a:off x="6943445" y="187808"/>
            <a:ext cx="3667125" cy="857250"/>
          </a:xfrm>
          <a:prstGeom prst="rect">
            <a:avLst/>
          </a:prstGeom>
        </p:spPr>
      </p:pic>
      <p:pic>
        <p:nvPicPr>
          <p:cNvPr id="9" name="Imagen 8">
            <a:extLst>
              <a:ext uri="{FF2B5EF4-FFF2-40B4-BE49-F238E27FC236}">
                <a16:creationId xmlns:a16="http://schemas.microsoft.com/office/drawing/2014/main" id="{6CDE7F8F-FEA3-B798-8962-D7160480B925}"/>
              </a:ext>
            </a:extLst>
          </p:cNvPr>
          <p:cNvPicPr>
            <a:picLocks noChangeAspect="1"/>
          </p:cNvPicPr>
          <p:nvPr/>
        </p:nvPicPr>
        <p:blipFill>
          <a:blip r:embed="rId4"/>
          <a:stretch>
            <a:fillRect/>
          </a:stretch>
        </p:blipFill>
        <p:spPr>
          <a:xfrm>
            <a:off x="167527" y="3344381"/>
            <a:ext cx="3000375" cy="933450"/>
          </a:xfrm>
          <a:prstGeom prst="rect">
            <a:avLst/>
          </a:prstGeom>
        </p:spPr>
      </p:pic>
      <p:pic>
        <p:nvPicPr>
          <p:cNvPr id="11" name="Imagen 10">
            <a:extLst>
              <a:ext uri="{FF2B5EF4-FFF2-40B4-BE49-F238E27FC236}">
                <a16:creationId xmlns:a16="http://schemas.microsoft.com/office/drawing/2014/main" id="{390E2712-6494-EEA5-5F52-52368B6E84EE}"/>
              </a:ext>
            </a:extLst>
          </p:cNvPr>
          <p:cNvPicPr>
            <a:picLocks noChangeAspect="1"/>
          </p:cNvPicPr>
          <p:nvPr/>
        </p:nvPicPr>
        <p:blipFill>
          <a:blip r:embed="rId5"/>
          <a:stretch>
            <a:fillRect/>
          </a:stretch>
        </p:blipFill>
        <p:spPr>
          <a:xfrm>
            <a:off x="6152693" y="3353906"/>
            <a:ext cx="2762250" cy="914400"/>
          </a:xfrm>
          <a:prstGeom prst="rect">
            <a:avLst/>
          </a:prstGeom>
        </p:spPr>
      </p:pic>
      <p:pic>
        <p:nvPicPr>
          <p:cNvPr id="13" name="Imagen 12">
            <a:extLst>
              <a:ext uri="{FF2B5EF4-FFF2-40B4-BE49-F238E27FC236}">
                <a16:creationId xmlns:a16="http://schemas.microsoft.com/office/drawing/2014/main" id="{8B3C3D97-BF5B-1815-3C86-7CB3FBE4B5B1}"/>
              </a:ext>
            </a:extLst>
          </p:cNvPr>
          <p:cNvPicPr>
            <a:picLocks noChangeAspect="1"/>
          </p:cNvPicPr>
          <p:nvPr/>
        </p:nvPicPr>
        <p:blipFill>
          <a:blip r:embed="rId6"/>
          <a:stretch>
            <a:fillRect/>
          </a:stretch>
        </p:blipFill>
        <p:spPr>
          <a:xfrm>
            <a:off x="452437" y="5962650"/>
            <a:ext cx="2400300" cy="895350"/>
          </a:xfrm>
          <a:prstGeom prst="rect">
            <a:avLst/>
          </a:prstGeom>
        </p:spPr>
      </p:pic>
      <p:sp>
        <p:nvSpPr>
          <p:cNvPr id="14" name="CuadroTexto 13">
            <a:extLst>
              <a:ext uri="{FF2B5EF4-FFF2-40B4-BE49-F238E27FC236}">
                <a16:creationId xmlns:a16="http://schemas.microsoft.com/office/drawing/2014/main" id="{4552E0FE-2789-E318-B8B3-DED8C863A1EC}"/>
              </a:ext>
            </a:extLst>
          </p:cNvPr>
          <p:cNvSpPr txBox="1"/>
          <p:nvPr/>
        </p:nvSpPr>
        <p:spPr>
          <a:xfrm>
            <a:off x="1494725" y="1685833"/>
            <a:ext cx="4370574" cy="1200329"/>
          </a:xfrm>
          <a:prstGeom prst="rect">
            <a:avLst/>
          </a:prstGeom>
          <a:noFill/>
        </p:spPr>
        <p:txBody>
          <a:bodyPr wrap="square" rtlCol="0">
            <a:spAutoFit/>
          </a:bodyPr>
          <a:lstStyle/>
          <a:p>
            <a:pPr algn="just"/>
            <a:r>
              <a:rPr lang="es-MX" b="1" i="1" u="sng" dirty="0">
                <a:solidFill>
                  <a:srgbClr val="1F1F1F"/>
                </a:solidFill>
                <a:effectLst/>
                <a:latin typeface="Source Sans Pro" panose="020B0503030403020204" pitchFamily="34" charset="0"/>
              </a:rPr>
              <a:t>datos incompletos o inexistentes</a:t>
            </a:r>
            <a:r>
              <a:rPr lang="es-MX" u="sng" dirty="0">
                <a:solidFill>
                  <a:srgbClr val="1F1F1F"/>
                </a:solidFill>
                <a:latin typeface="Source Sans Pro" panose="020B0503030403020204" pitchFamily="34" charset="0"/>
              </a:rPr>
              <a:t>:</a:t>
            </a:r>
            <a:r>
              <a:rPr lang="es-MX" b="0" i="0" dirty="0">
                <a:solidFill>
                  <a:srgbClr val="1F1F1F"/>
                </a:solidFill>
                <a:effectLst/>
                <a:latin typeface="Source Sans Pro" panose="020B0503030403020204" pitchFamily="34" charset="0"/>
              </a:rPr>
              <a:t> Es posible que no tienes suficientes datos para llegar a una conclusión. ¡incluso podrías estar resolviendo un problema diferente! </a:t>
            </a:r>
            <a:endParaRPr lang="es-MX" dirty="0"/>
          </a:p>
        </p:txBody>
      </p:sp>
      <p:sp>
        <p:nvSpPr>
          <p:cNvPr id="15" name="CuadroTexto 14">
            <a:extLst>
              <a:ext uri="{FF2B5EF4-FFF2-40B4-BE49-F238E27FC236}">
                <a16:creationId xmlns:a16="http://schemas.microsoft.com/office/drawing/2014/main" id="{158001D4-2484-1303-8696-D38361B6F468}"/>
              </a:ext>
            </a:extLst>
          </p:cNvPr>
          <p:cNvSpPr txBox="1"/>
          <p:nvPr/>
        </p:nvSpPr>
        <p:spPr>
          <a:xfrm>
            <a:off x="6615953" y="1174964"/>
            <a:ext cx="4984096" cy="1754326"/>
          </a:xfrm>
          <a:prstGeom prst="rect">
            <a:avLst/>
          </a:prstGeom>
          <a:noFill/>
        </p:spPr>
        <p:txBody>
          <a:bodyPr wrap="square" rtlCol="0">
            <a:spAutoFit/>
          </a:bodyPr>
          <a:lstStyle/>
          <a:p>
            <a:pPr algn="just"/>
            <a:r>
              <a:rPr lang="es-MX" b="1" i="1" u="sng" dirty="0">
                <a:solidFill>
                  <a:srgbClr val="1F1F1F"/>
                </a:solidFill>
                <a:effectLst/>
                <a:latin typeface="unset"/>
              </a:rPr>
              <a:t>No omitas los datos desalineados:</a:t>
            </a:r>
            <a:endParaRPr lang="es-MX" b="1" i="1" u="sng" dirty="0">
              <a:solidFill>
                <a:srgbClr val="1F1F1F"/>
              </a:solidFill>
              <a:effectLst/>
              <a:latin typeface="var(--cds-font-family-source-sans-pro)"/>
            </a:endParaRPr>
          </a:p>
          <a:p>
            <a:pPr algn="just"/>
            <a:r>
              <a:rPr lang="es-MX" dirty="0">
                <a:solidFill>
                  <a:srgbClr val="1F1F1F"/>
                </a:solidFill>
                <a:latin typeface="Source Sans Pro" panose="020B0503030403020204" pitchFamily="34" charset="0"/>
              </a:rPr>
              <a:t>E</a:t>
            </a:r>
            <a:r>
              <a:rPr lang="es-MX" b="0" i="0" dirty="0">
                <a:solidFill>
                  <a:srgbClr val="1F1F1F"/>
                </a:solidFill>
                <a:effectLst/>
                <a:latin typeface="Source Sans Pro" panose="020B0503030403020204" pitchFamily="34" charset="0"/>
              </a:rPr>
              <a:t>stablecer cómo medir las cosas desde el principio estandariza los datos en todos los ámbitos para una mayor confiabilidad y precisión. Esto garantizará que las comparaciones entre los equipos sean significativas y perspicaces.</a:t>
            </a:r>
            <a:endParaRPr lang="es-MX" dirty="0"/>
          </a:p>
        </p:txBody>
      </p:sp>
      <p:sp>
        <p:nvSpPr>
          <p:cNvPr id="16" name="CuadroTexto 15">
            <a:extLst>
              <a:ext uri="{FF2B5EF4-FFF2-40B4-BE49-F238E27FC236}">
                <a16:creationId xmlns:a16="http://schemas.microsoft.com/office/drawing/2014/main" id="{71161517-DDD9-1FF7-3B37-CBE72917FA5D}"/>
              </a:ext>
            </a:extLst>
          </p:cNvPr>
          <p:cNvSpPr txBox="1"/>
          <p:nvPr/>
        </p:nvSpPr>
        <p:spPr>
          <a:xfrm>
            <a:off x="932119" y="3971839"/>
            <a:ext cx="4811946" cy="2031325"/>
          </a:xfrm>
          <a:prstGeom prst="rect">
            <a:avLst/>
          </a:prstGeom>
          <a:noFill/>
        </p:spPr>
        <p:txBody>
          <a:bodyPr wrap="square" rtlCol="0">
            <a:spAutoFit/>
          </a:bodyPr>
          <a:lstStyle/>
          <a:p>
            <a:pPr algn="just"/>
            <a:r>
              <a:rPr lang="es-MX" b="1" i="1" u="sng" dirty="0">
                <a:solidFill>
                  <a:srgbClr val="1F1F1F"/>
                </a:solidFill>
                <a:effectLst/>
                <a:latin typeface="unset"/>
              </a:rPr>
              <a:t>Gestiona los datos sucios:</a:t>
            </a:r>
            <a:r>
              <a:rPr lang="es-MX" dirty="0">
                <a:solidFill>
                  <a:srgbClr val="1F1F1F"/>
                </a:solidFill>
                <a:effectLst/>
                <a:latin typeface="unset"/>
              </a:rPr>
              <a:t> </a:t>
            </a:r>
            <a:r>
              <a:rPr lang="es-MX" b="0" i="0" dirty="0">
                <a:solidFill>
                  <a:srgbClr val="1F1F1F"/>
                </a:solidFill>
                <a:effectLst/>
                <a:latin typeface="Source Sans Pro" panose="020B0503030403020204" pitchFamily="34" charset="0"/>
              </a:rPr>
              <a:t>datos que contienen errores. la limpieza de datos es el proceso de corregir o eliminar datos incorrectos, dañados, formateados incorrectamente, duplicados o incompletos dentro de un conjunto de datos.</a:t>
            </a:r>
            <a:endParaRPr lang="es-MX" b="0" i="1" u="sng" dirty="0">
              <a:solidFill>
                <a:srgbClr val="1F1F1F"/>
              </a:solidFill>
              <a:effectLst/>
              <a:latin typeface="var(--cds-font-family-source-sans-pro)"/>
            </a:endParaRPr>
          </a:p>
          <a:p>
            <a:pPr algn="just"/>
            <a:br>
              <a:rPr lang="es-MX" dirty="0"/>
            </a:br>
            <a:endParaRPr lang="es-MX" dirty="0"/>
          </a:p>
        </p:txBody>
      </p:sp>
      <p:sp>
        <p:nvSpPr>
          <p:cNvPr id="17" name="CuadroTexto 16">
            <a:extLst>
              <a:ext uri="{FF2B5EF4-FFF2-40B4-BE49-F238E27FC236}">
                <a16:creationId xmlns:a16="http://schemas.microsoft.com/office/drawing/2014/main" id="{4BD59133-39A7-4355-50C6-8CA134D47B2F}"/>
              </a:ext>
            </a:extLst>
          </p:cNvPr>
          <p:cNvSpPr txBox="1"/>
          <p:nvPr/>
        </p:nvSpPr>
        <p:spPr>
          <a:xfrm>
            <a:off x="6980072" y="3971839"/>
            <a:ext cx="4919662" cy="1754326"/>
          </a:xfrm>
          <a:prstGeom prst="rect">
            <a:avLst/>
          </a:prstGeom>
          <a:noFill/>
        </p:spPr>
        <p:txBody>
          <a:bodyPr wrap="square" rtlCol="0">
            <a:spAutoFit/>
          </a:bodyPr>
          <a:lstStyle/>
          <a:p>
            <a:pPr marL="285750" indent="-285750" algn="just">
              <a:buFont typeface="Arial" panose="020B0604020202020204" pitchFamily="34" charset="0"/>
              <a:buChar char="•"/>
            </a:pPr>
            <a:r>
              <a:rPr lang="es-MX" b="1" i="0" dirty="0">
                <a:solidFill>
                  <a:srgbClr val="1F1F1F"/>
                </a:solidFill>
                <a:effectLst/>
                <a:latin typeface="Source Sans Pro" panose="020B0503030403020204" pitchFamily="34" charset="0"/>
              </a:rPr>
              <a:t>Compara los mismos tipos de datos</a:t>
            </a:r>
          </a:p>
          <a:p>
            <a:pPr marL="285750" indent="-285750" algn="just">
              <a:buFont typeface="Arial" panose="020B0604020202020204" pitchFamily="34" charset="0"/>
              <a:buChar char="•"/>
            </a:pPr>
            <a:r>
              <a:rPr lang="es-MX" b="1" i="0" dirty="0">
                <a:solidFill>
                  <a:srgbClr val="1F1F1F"/>
                </a:solidFill>
                <a:effectLst/>
                <a:latin typeface="Source Sans Pro" panose="020B0503030403020204" pitchFamily="34" charset="0"/>
              </a:rPr>
              <a:t>Visualiza con cuidado</a:t>
            </a:r>
          </a:p>
          <a:p>
            <a:pPr marL="285750" indent="-285750" algn="just">
              <a:buFont typeface="Arial" panose="020B0604020202020204" pitchFamily="34" charset="0"/>
              <a:buChar char="•"/>
            </a:pPr>
            <a:r>
              <a:rPr lang="es-MX" b="1" i="0" dirty="0">
                <a:solidFill>
                  <a:srgbClr val="1F1F1F"/>
                </a:solidFill>
                <a:effectLst/>
                <a:latin typeface="Source Sans Pro" panose="020B0503030403020204" pitchFamily="34" charset="0"/>
              </a:rPr>
              <a:t>Deja de lado los gráficos innecesarios</a:t>
            </a:r>
          </a:p>
          <a:p>
            <a:pPr marL="285750" indent="-285750" algn="just">
              <a:buFont typeface="Arial" panose="020B0604020202020204" pitchFamily="34" charset="0"/>
              <a:buChar char="•"/>
            </a:pPr>
            <a:r>
              <a:rPr lang="es-MX" b="1" i="0" dirty="0">
                <a:solidFill>
                  <a:srgbClr val="1F1F1F"/>
                </a:solidFill>
                <a:effectLst/>
                <a:latin typeface="Source Sans Pro" panose="020B0503030403020204" pitchFamily="34" charset="0"/>
              </a:rPr>
              <a:t>Realiza pruebas para determinar la importancia estadística</a:t>
            </a:r>
            <a:endParaRPr lang="es-MX" b="1" dirty="0">
              <a:solidFill>
                <a:srgbClr val="1F1F1F"/>
              </a:solidFill>
              <a:latin typeface="Source Sans Pro" panose="020B0503030403020204" pitchFamily="34" charset="0"/>
            </a:endParaRPr>
          </a:p>
          <a:p>
            <a:pPr marL="285750" indent="-285750" algn="just">
              <a:buFont typeface="Arial" panose="020B0604020202020204" pitchFamily="34" charset="0"/>
              <a:buChar char="•"/>
            </a:pPr>
            <a:r>
              <a:rPr lang="es-MX" b="1" i="0" dirty="0">
                <a:solidFill>
                  <a:srgbClr val="1F1F1F"/>
                </a:solidFill>
                <a:effectLst/>
                <a:latin typeface="Source Sans Pro" panose="020B0503030403020204" pitchFamily="34" charset="0"/>
              </a:rPr>
              <a:t>Presta atención al tamaño de la muestra</a:t>
            </a:r>
            <a:endParaRPr lang="es-MX" dirty="0"/>
          </a:p>
        </p:txBody>
      </p:sp>
      <p:sp>
        <p:nvSpPr>
          <p:cNvPr id="18" name="CuadroTexto 17">
            <a:extLst>
              <a:ext uri="{FF2B5EF4-FFF2-40B4-BE49-F238E27FC236}">
                <a16:creationId xmlns:a16="http://schemas.microsoft.com/office/drawing/2014/main" id="{F6DAEC00-7C8D-21BB-15F9-7D59834DBDF1}"/>
              </a:ext>
            </a:extLst>
          </p:cNvPr>
          <p:cNvSpPr txBox="1"/>
          <p:nvPr/>
        </p:nvSpPr>
        <p:spPr>
          <a:xfrm>
            <a:off x="3124199" y="6102743"/>
            <a:ext cx="8226447" cy="923330"/>
          </a:xfrm>
          <a:prstGeom prst="rect">
            <a:avLst/>
          </a:prstGeom>
          <a:noFill/>
        </p:spPr>
        <p:txBody>
          <a:bodyPr wrap="square" rtlCol="0">
            <a:spAutoFit/>
          </a:bodyPr>
          <a:lstStyle/>
          <a:p>
            <a:pPr algn="just"/>
            <a:r>
              <a:rPr lang="es-MX" b="0" i="0" dirty="0">
                <a:solidFill>
                  <a:srgbClr val="1F1F1F"/>
                </a:solidFill>
                <a:effectLst/>
                <a:latin typeface="Source Sans Pro" panose="020B0503030403020204" pitchFamily="34" charset="0"/>
              </a:rPr>
              <a:t>hacer juicios sólidos. Cuando conoces las limitaciones de los datos, puedes discernir y ayudar a las personas a tomar mejores decisiones respaldadas por los datos.</a:t>
            </a:r>
            <a:br>
              <a:rPr lang="es-MX" dirty="0"/>
            </a:br>
            <a:endParaRPr lang="es-MX" dirty="0"/>
          </a:p>
        </p:txBody>
      </p:sp>
    </p:spTree>
    <p:extLst>
      <p:ext uri="{BB962C8B-B14F-4D97-AF65-F5344CB8AC3E}">
        <p14:creationId xmlns:p14="http://schemas.microsoft.com/office/powerpoint/2010/main" val="4436937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FE70EEF-7C2D-2EF0-CC8F-A68C69C15B76}"/>
              </a:ext>
            </a:extLst>
          </p:cNvPr>
          <p:cNvPicPr>
            <a:picLocks noChangeAspect="1"/>
          </p:cNvPicPr>
          <p:nvPr/>
        </p:nvPicPr>
        <p:blipFill>
          <a:blip r:embed="rId2"/>
          <a:stretch>
            <a:fillRect/>
          </a:stretch>
        </p:blipFill>
        <p:spPr>
          <a:xfrm>
            <a:off x="1404640" y="325811"/>
            <a:ext cx="3014526" cy="3103189"/>
          </a:xfrm>
          <a:prstGeom prst="rect">
            <a:avLst/>
          </a:prstGeom>
        </p:spPr>
      </p:pic>
      <p:pic>
        <p:nvPicPr>
          <p:cNvPr id="7" name="Imagen 6">
            <a:extLst>
              <a:ext uri="{FF2B5EF4-FFF2-40B4-BE49-F238E27FC236}">
                <a16:creationId xmlns:a16="http://schemas.microsoft.com/office/drawing/2014/main" id="{44D4A19D-EAF7-E135-49EA-E29FD1E62FBD}"/>
              </a:ext>
            </a:extLst>
          </p:cNvPr>
          <p:cNvPicPr>
            <a:picLocks noChangeAspect="1"/>
          </p:cNvPicPr>
          <p:nvPr/>
        </p:nvPicPr>
        <p:blipFill>
          <a:blip r:embed="rId3"/>
          <a:stretch>
            <a:fillRect/>
          </a:stretch>
        </p:blipFill>
        <p:spPr>
          <a:xfrm>
            <a:off x="849813" y="3429000"/>
            <a:ext cx="4581379" cy="2887223"/>
          </a:xfrm>
          <a:prstGeom prst="rect">
            <a:avLst/>
          </a:prstGeom>
        </p:spPr>
      </p:pic>
      <p:pic>
        <p:nvPicPr>
          <p:cNvPr id="3" name="Imagen 2">
            <a:extLst>
              <a:ext uri="{FF2B5EF4-FFF2-40B4-BE49-F238E27FC236}">
                <a16:creationId xmlns:a16="http://schemas.microsoft.com/office/drawing/2014/main" id="{0735B32A-AABC-5828-DEB7-0D2F197642B1}"/>
              </a:ext>
            </a:extLst>
          </p:cNvPr>
          <p:cNvPicPr>
            <a:picLocks noChangeAspect="1"/>
          </p:cNvPicPr>
          <p:nvPr/>
        </p:nvPicPr>
        <p:blipFill>
          <a:blip r:embed="rId4"/>
          <a:stretch>
            <a:fillRect/>
          </a:stretch>
        </p:blipFill>
        <p:spPr>
          <a:xfrm>
            <a:off x="6566366" y="889186"/>
            <a:ext cx="3819525" cy="400050"/>
          </a:xfrm>
          <a:prstGeom prst="rect">
            <a:avLst/>
          </a:prstGeom>
        </p:spPr>
      </p:pic>
      <p:pic>
        <p:nvPicPr>
          <p:cNvPr id="6" name="Imagen 5">
            <a:extLst>
              <a:ext uri="{FF2B5EF4-FFF2-40B4-BE49-F238E27FC236}">
                <a16:creationId xmlns:a16="http://schemas.microsoft.com/office/drawing/2014/main" id="{DE5AFF18-7AE7-A304-1DE6-419510C90BF4}"/>
              </a:ext>
            </a:extLst>
          </p:cNvPr>
          <p:cNvPicPr>
            <a:picLocks noChangeAspect="1"/>
          </p:cNvPicPr>
          <p:nvPr/>
        </p:nvPicPr>
        <p:blipFill rotWithShape="1">
          <a:blip r:embed="rId5"/>
          <a:srcRect l="4081" t="7879" r="28640" b="7879"/>
          <a:stretch/>
        </p:blipFill>
        <p:spPr>
          <a:xfrm>
            <a:off x="6566366" y="1769423"/>
            <a:ext cx="4101354" cy="2887224"/>
          </a:xfrm>
          <a:prstGeom prst="rect">
            <a:avLst/>
          </a:prstGeom>
        </p:spPr>
      </p:pic>
    </p:spTree>
    <p:extLst>
      <p:ext uri="{BB962C8B-B14F-4D97-AF65-F5344CB8AC3E}">
        <p14:creationId xmlns:p14="http://schemas.microsoft.com/office/powerpoint/2010/main" val="35841597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17376C-1721-D1B5-064C-7F6AF142E433}"/>
              </a:ext>
            </a:extLst>
          </p:cNvPr>
          <p:cNvSpPr>
            <a:spLocks noGrp="1"/>
          </p:cNvSpPr>
          <p:nvPr>
            <p:ph type="title"/>
          </p:nvPr>
        </p:nvSpPr>
        <p:spPr>
          <a:xfrm>
            <a:off x="7386918" y="621553"/>
            <a:ext cx="3276600" cy="696259"/>
          </a:xfrm>
        </p:spPr>
        <p:txBody>
          <a:bodyPr>
            <a:normAutofit/>
          </a:bodyPr>
          <a:lstStyle/>
          <a:p>
            <a:r>
              <a:rPr lang="es-MX" sz="2400" b="1" i="0" dirty="0">
                <a:solidFill>
                  <a:srgbClr val="1F1F1F"/>
                </a:solidFill>
                <a:effectLst/>
              </a:rPr>
              <a:t>liderar grandes reuniones</a:t>
            </a:r>
            <a:endParaRPr lang="es-MX" sz="2400" dirty="0"/>
          </a:p>
        </p:txBody>
      </p:sp>
      <p:graphicFrame>
        <p:nvGraphicFramePr>
          <p:cNvPr id="4" name="Tabla 3">
            <a:extLst>
              <a:ext uri="{FF2B5EF4-FFF2-40B4-BE49-F238E27FC236}">
                <a16:creationId xmlns:a16="http://schemas.microsoft.com/office/drawing/2014/main" id="{7588828B-9FB6-654F-D5A0-A509722223CE}"/>
              </a:ext>
            </a:extLst>
          </p:cNvPr>
          <p:cNvGraphicFramePr>
            <a:graphicFrameLocks noGrp="1"/>
          </p:cNvGraphicFramePr>
          <p:nvPr>
            <p:extLst>
              <p:ext uri="{D42A27DB-BD31-4B8C-83A1-F6EECF244321}">
                <p14:modId xmlns:p14="http://schemas.microsoft.com/office/powerpoint/2010/main" val="1438145188"/>
              </p:ext>
            </p:extLst>
          </p:nvPr>
        </p:nvGraphicFramePr>
        <p:xfrm>
          <a:off x="434787" y="80682"/>
          <a:ext cx="5661213" cy="6696635"/>
        </p:xfrm>
        <a:graphic>
          <a:graphicData uri="http://schemas.openxmlformats.org/drawingml/2006/table">
            <a:tbl>
              <a:tblPr firstRow="1" bandRow="1">
                <a:tableStyleId>{5C22544A-7EE6-4342-B048-85BDC9FD1C3A}</a:tableStyleId>
              </a:tblPr>
              <a:tblGrid>
                <a:gridCol w="1887071">
                  <a:extLst>
                    <a:ext uri="{9D8B030D-6E8A-4147-A177-3AD203B41FA5}">
                      <a16:colId xmlns:a16="http://schemas.microsoft.com/office/drawing/2014/main" val="3357002323"/>
                    </a:ext>
                  </a:extLst>
                </a:gridCol>
                <a:gridCol w="1887071">
                  <a:extLst>
                    <a:ext uri="{9D8B030D-6E8A-4147-A177-3AD203B41FA5}">
                      <a16:colId xmlns:a16="http://schemas.microsoft.com/office/drawing/2014/main" val="2180956512"/>
                    </a:ext>
                  </a:extLst>
                </a:gridCol>
                <a:gridCol w="1887071">
                  <a:extLst>
                    <a:ext uri="{9D8B030D-6E8A-4147-A177-3AD203B41FA5}">
                      <a16:colId xmlns:a16="http://schemas.microsoft.com/office/drawing/2014/main" val="3211614986"/>
                    </a:ext>
                  </a:extLst>
                </a:gridCol>
              </a:tblGrid>
              <a:tr h="509761">
                <a:tc>
                  <a:txBody>
                    <a:bodyPr/>
                    <a:lstStyle/>
                    <a:p>
                      <a:pPr algn="ctr"/>
                      <a:r>
                        <a:rPr lang="es-MX" dirty="0"/>
                        <a:t>Antes</a:t>
                      </a:r>
                    </a:p>
                  </a:txBody>
                  <a:tcPr/>
                </a:tc>
                <a:tc>
                  <a:txBody>
                    <a:bodyPr/>
                    <a:lstStyle/>
                    <a:p>
                      <a:pPr algn="ctr"/>
                      <a:r>
                        <a:rPr lang="es-MX" dirty="0"/>
                        <a:t>Durante</a:t>
                      </a:r>
                    </a:p>
                  </a:txBody>
                  <a:tcPr/>
                </a:tc>
                <a:tc>
                  <a:txBody>
                    <a:bodyPr/>
                    <a:lstStyle/>
                    <a:p>
                      <a:pPr algn="ctr"/>
                      <a:r>
                        <a:rPr lang="es-MX" dirty="0"/>
                        <a:t>Después</a:t>
                      </a:r>
                    </a:p>
                  </a:txBody>
                  <a:tcPr/>
                </a:tc>
                <a:extLst>
                  <a:ext uri="{0D108BD9-81ED-4DB2-BD59-A6C34878D82A}">
                    <a16:rowId xmlns:a16="http://schemas.microsoft.com/office/drawing/2014/main" val="2209509131"/>
                  </a:ext>
                </a:extLst>
              </a:tr>
              <a:tr h="6186874">
                <a:tc>
                  <a:txBody>
                    <a:bodyPr/>
                    <a:lstStyle/>
                    <a:p>
                      <a:pPr marL="285750" indent="-285750" algn="l">
                        <a:buFont typeface="Arial" panose="020B0604020202020204" pitchFamily="34" charset="0"/>
                        <a:buChar char="•"/>
                      </a:pPr>
                      <a:r>
                        <a:rPr lang="es-MX" sz="1800" b="0" i="0" kern="1200" dirty="0">
                          <a:solidFill>
                            <a:schemeClr val="dk1"/>
                          </a:solidFill>
                          <a:effectLst/>
                          <a:latin typeface="+mn-lt"/>
                          <a:ea typeface="+mn-ea"/>
                          <a:cs typeface="+mn-cs"/>
                        </a:rPr>
                        <a:t>Identifica tu objetivo. Establece el propósito, Reconoce a los participantes y hazlos participar </a:t>
                      </a:r>
                    </a:p>
                    <a:p>
                      <a:pPr marL="285750" indent="-285750" algn="l">
                        <a:buFont typeface="Arial" panose="020B0604020202020204" pitchFamily="34" charset="0"/>
                        <a:buChar char="•"/>
                      </a:pPr>
                      <a:r>
                        <a:rPr lang="es-MX" sz="1800" b="0" i="0" kern="1200" dirty="0">
                          <a:solidFill>
                            <a:schemeClr val="dk1"/>
                          </a:solidFill>
                          <a:effectLst/>
                          <a:latin typeface="+mn-lt"/>
                          <a:ea typeface="+mn-ea"/>
                          <a:cs typeface="+mn-cs"/>
                        </a:rPr>
                        <a:t>Organiza los datos que se presentarán. </a:t>
                      </a:r>
                    </a:p>
                    <a:p>
                      <a:pPr marL="285750" indent="-285750" algn="l">
                        <a:buFont typeface="Arial" panose="020B0604020202020204" pitchFamily="34" charset="0"/>
                        <a:buChar char="•"/>
                      </a:pPr>
                      <a:r>
                        <a:rPr lang="es-MX" sz="1800" b="0" i="0" kern="1200" dirty="0">
                          <a:solidFill>
                            <a:schemeClr val="dk1"/>
                          </a:solidFill>
                          <a:effectLst/>
                          <a:latin typeface="+mn-lt"/>
                          <a:ea typeface="+mn-ea"/>
                          <a:cs typeface="+mn-cs"/>
                        </a:rPr>
                        <a:t>Prepara y distribuye una agenda. </a:t>
                      </a:r>
                      <a:endParaRPr lang="es-MX" dirty="0"/>
                    </a:p>
                  </a:txBody>
                  <a:tcPr/>
                </a:tc>
                <a:tc>
                  <a:txBody>
                    <a:bodyPr/>
                    <a:lstStyle/>
                    <a:p>
                      <a:pPr marL="285750" indent="-285750">
                        <a:buFont typeface="Arial" panose="020B0604020202020204" pitchFamily="34" charset="0"/>
                        <a:buChar char="•"/>
                      </a:pPr>
                      <a:r>
                        <a:rPr lang="es-MX" sz="1800" b="0" i="0" kern="1200" dirty="0">
                          <a:solidFill>
                            <a:schemeClr val="dk1"/>
                          </a:solidFill>
                          <a:effectLst/>
                          <a:latin typeface="+mn-lt"/>
                          <a:ea typeface="+mn-ea"/>
                          <a:cs typeface="+mn-cs"/>
                        </a:rPr>
                        <a:t>Haz introducciones (si es necesario) y revisa los mensajes clave</a:t>
                      </a:r>
                    </a:p>
                    <a:p>
                      <a:pPr marL="285750" indent="-285750">
                        <a:buFont typeface="Arial" panose="020B0604020202020204" pitchFamily="34" charset="0"/>
                        <a:buChar char="•"/>
                      </a:pPr>
                      <a:r>
                        <a:rPr lang="es-MX" sz="1800" b="0" i="0" kern="1200" dirty="0">
                          <a:solidFill>
                            <a:schemeClr val="dk1"/>
                          </a:solidFill>
                          <a:effectLst/>
                          <a:latin typeface="+mn-lt"/>
                          <a:ea typeface="+mn-ea"/>
                          <a:cs typeface="+mn-cs"/>
                        </a:rPr>
                        <a:t>Presenta los datos </a:t>
                      </a:r>
                    </a:p>
                    <a:p>
                      <a:pPr marL="285750" indent="-285750">
                        <a:buFont typeface="Arial" panose="020B0604020202020204" pitchFamily="34" charset="0"/>
                        <a:buChar char="•"/>
                      </a:pPr>
                      <a:r>
                        <a:rPr lang="es-MX" sz="1800" b="0" i="0" kern="1200" dirty="0">
                          <a:solidFill>
                            <a:schemeClr val="dk1"/>
                          </a:solidFill>
                          <a:effectLst/>
                          <a:latin typeface="+mn-lt"/>
                          <a:ea typeface="+mn-ea"/>
                          <a:cs typeface="+mn-cs"/>
                        </a:rPr>
                        <a:t>Habla sobre las observaciones, interpretaciones e implicaciones de los datos</a:t>
                      </a:r>
                    </a:p>
                    <a:p>
                      <a:pPr marL="285750" indent="-285750">
                        <a:buFont typeface="Arial" panose="020B0604020202020204" pitchFamily="34" charset="0"/>
                        <a:buChar char="•"/>
                      </a:pPr>
                      <a:r>
                        <a:rPr lang="es-MX" sz="1800" b="0" i="0" kern="1200" dirty="0">
                          <a:solidFill>
                            <a:schemeClr val="dk1"/>
                          </a:solidFill>
                          <a:effectLst/>
                          <a:latin typeface="+mn-lt"/>
                          <a:ea typeface="+mn-ea"/>
                          <a:cs typeface="+mn-cs"/>
                        </a:rPr>
                        <a:t>Toma notas durante la reunión</a:t>
                      </a:r>
                    </a:p>
                    <a:p>
                      <a:pPr marL="285750" indent="-285750">
                        <a:buFont typeface="Arial" panose="020B0604020202020204" pitchFamily="34" charset="0"/>
                        <a:buChar char="•"/>
                      </a:pPr>
                      <a:r>
                        <a:rPr lang="es-MX" sz="1800" b="0" i="0" kern="1200" dirty="0">
                          <a:solidFill>
                            <a:schemeClr val="dk1"/>
                          </a:solidFill>
                          <a:effectLst/>
                          <a:latin typeface="+mn-lt"/>
                          <a:ea typeface="+mn-ea"/>
                          <a:cs typeface="+mn-cs"/>
                        </a:rPr>
                        <a:t>Determina y resume los próximos pasos para el grupo </a:t>
                      </a:r>
                    </a:p>
                  </a:txBody>
                  <a:tcPr/>
                </a:tc>
                <a:tc>
                  <a:txBody>
                    <a:bodyPr/>
                    <a:lstStyle/>
                    <a:p>
                      <a:pPr marL="285750" indent="-285750">
                        <a:buFont typeface="Arial" panose="020B0604020202020204" pitchFamily="34" charset="0"/>
                        <a:buChar char="•"/>
                      </a:pPr>
                      <a:r>
                        <a:rPr lang="es-MX" sz="1800" b="0" i="0" kern="1200" dirty="0">
                          <a:solidFill>
                            <a:schemeClr val="dk1"/>
                          </a:solidFill>
                          <a:effectLst/>
                          <a:latin typeface="+mn-lt"/>
                          <a:ea typeface="+mn-ea"/>
                          <a:cs typeface="+mn-cs"/>
                        </a:rPr>
                        <a:t>Distribuye notas o datos </a:t>
                      </a:r>
                    </a:p>
                    <a:p>
                      <a:pPr marL="285750" indent="-285750">
                        <a:buFont typeface="Arial" panose="020B0604020202020204" pitchFamily="34" charset="0"/>
                        <a:buChar char="•"/>
                      </a:pPr>
                      <a:r>
                        <a:rPr lang="es-MX" sz="1800" b="0" i="0" kern="1200" dirty="0">
                          <a:solidFill>
                            <a:schemeClr val="dk1"/>
                          </a:solidFill>
                          <a:effectLst/>
                          <a:latin typeface="+mn-lt"/>
                          <a:ea typeface="+mn-ea"/>
                          <a:cs typeface="+mn-cs"/>
                        </a:rPr>
                        <a:t>Confirma los próximos pasos y el plazo de las medidas adicionales</a:t>
                      </a:r>
                    </a:p>
                    <a:p>
                      <a:pPr marL="285750" indent="-285750">
                        <a:buFont typeface="Arial" panose="020B0604020202020204" pitchFamily="34" charset="0"/>
                        <a:buChar char="•"/>
                      </a:pPr>
                      <a:r>
                        <a:rPr lang="es-MX" sz="1800" b="0" i="0" kern="1200" dirty="0">
                          <a:solidFill>
                            <a:schemeClr val="dk1"/>
                          </a:solidFill>
                          <a:effectLst/>
                          <a:latin typeface="+mn-lt"/>
                          <a:ea typeface="+mn-ea"/>
                          <a:cs typeface="+mn-cs"/>
                        </a:rPr>
                        <a:t>Pide comentarios (esta es una forma eficaz de averiguar si omitiste algo en tu resumen)</a:t>
                      </a:r>
                    </a:p>
                    <a:p>
                      <a:pPr algn="l"/>
                      <a:endParaRPr lang="es-MX" dirty="0"/>
                    </a:p>
                  </a:txBody>
                  <a:tcPr/>
                </a:tc>
                <a:extLst>
                  <a:ext uri="{0D108BD9-81ED-4DB2-BD59-A6C34878D82A}">
                    <a16:rowId xmlns:a16="http://schemas.microsoft.com/office/drawing/2014/main" val="3128352948"/>
                  </a:ext>
                </a:extLst>
              </a:tr>
            </a:tbl>
          </a:graphicData>
        </a:graphic>
      </p:graphicFrame>
      <p:pic>
        <p:nvPicPr>
          <p:cNvPr id="1026" name="Picture 2">
            <a:extLst>
              <a:ext uri="{FF2B5EF4-FFF2-40B4-BE49-F238E27FC236}">
                <a16:creationId xmlns:a16="http://schemas.microsoft.com/office/drawing/2014/main" id="{FB76BA6F-35DE-446E-C207-BCC85B6A2C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19" r="2390"/>
          <a:stretch/>
        </p:blipFill>
        <p:spPr bwMode="auto">
          <a:xfrm>
            <a:off x="6214091" y="1674158"/>
            <a:ext cx="5977909" cy="4229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8837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29CC194-EDC7-6515-3A62-EBD3F63E0F40}"/>
              </a:ext>
            </a:extLst>
          </p:cNvPr>
          <p:cNvPicPr>
            <a:picLocks noChangeAspect="1"/>
          </p:cNvPicPr>
          <p:nvPr/>
        </p:nvPicPr>
        <p:blipFill>
          <a:blip r:embed="rId2"/>
          <a:stretch>
            <a:fillRect/>
          </a:stretch>
        </p:blipFill>
        <p:spPr>
          <a:xfrm>
            <a:off x="460280" y="515763"/>
            <a:ext cx="5295061" cy="522337"/>
          </a:xfrm>
          <a:prstGeom prst="rect">
            <a:avLst/>
          </a:prstGeom>
        </p:spPr>
      </p:pic>
      <p:pic>
        <p:nvPicPr>
          <p:cNvPr id="7" name="Imagen 6">
            <a:extLst>
              <a:ext uri="{FF2B5EF4-FFF2-40B4-BE49-F238E27FC236}">
                <a16:creationId xmlns:a16="http://schemas.microsoft.com/office/drawing/2014/main" id="{5E8867A4-0E11-6027-4773-C153C2A53A9E}"/>
              </a:ext>
            </a:extLst>
          </p:cNvPr>
          <p:cNvPicPr>
            <a:picLocks noChangeAspect="1"/>
          </p:cNvPicPr>
          <p:nvPr/>
        </p:nvPicPr>
        <p:blipFill>
          <a:blip r:embed="rId3"/>
          <a:stretch>
            <a:fillRect/>
          </a:stretch>
        </p:blipFill>
        <p:spPr>
          <a:xfrm>
            <a:off x="1546021" y="1275229"/>
            <a:ext cx="3016324" cy="485775"/>
          </a:xfrm>
          <a:prstGeom prst="rect">
            <a:avLst/>
          </a:prstGeom>
        </p:spPr>
      </p:pic>
      <p:pic>
        <p:nvPicPr>
          <p:cNvPr id="9" name="Imagen 8">
            <a:extLst>
              <a:ext uri="{FF2B5EF4-FFF2-40B4-BE49-F238E27FC236}">
                <a16:creationId xmlns:a16="http://schemas.microsoft.com/office/drawing/2014/main" id="{85ABF289-3ECE-9329-5A18-8402FE7BDC78}"/>
              </a:ext>
            </a:extLst>
          </p:cNvPr>
          <p:cNvPicPr>
            <a:picLocks noChangeAspect="1"/>
          </p:cNvPicPr>
          <p:nvPr/>
        </p:nvPicPr>
        <p:blipFill>
          <a:blip r:embed="rId4"/>
          <a:stretch>
            <a:fillRect/>
          </a:stretch>
        </p:blipFill>
        <p:spPr>
          <a:xfrm>
            <a:off x="1396469" y="2705758"/>
            <a:ext cx="3230969" cy="485775"/>
          </a:xfrm>
          <a:prstGeom prst="rect">
            <a:avLst/>
          </a:prstGeom>
        </p:spPr>
      </p:pic>
      <p:pic>
        <p:nvPicPr>
          <p:cNvPr id="11" name="Imagen 10">
            <a:extLst>
              <a:ext uri="{FF2B5EF4-FFF2-40B4-BE49-F238E27FC236}">
                <a16:creationId xmlns:a16="http://schemas.microsoft.com/office/drawing/2014/main" id="{46ECD0AC-198B-EF3B-DE52-8FC8C13AEDF3}"/>
              </a:ext>
            </a:extLst>
          </p:cNvPr>
          <p:cNvPicPr>
            <a:picLocks noChangeAspect="1"/>
          </p:cNvPicPr>
          <p:nvPr/>
        </p:nvPicPr>
        <p:blipFill>
          <a:blip r:embed="rId5"/>
          <a:stretch>
            <a:fillRect/>
          </a:stretch>
        </p:blipFill>
        <p:spPr>
          <a:xfrm>
            <a:off x="1396469" y="1982854"/>
            <a:ext cx="3422682" cy="522337"/>
          </a:xfrm>
          <a:prstGeom prst="rect">
            <a:avLst/>
          </a:prstGeom>
        </p:spPr>
      </p:pic>
    </p:spTree>
    <p:extLst>
      <p:ext uri="{BB962C8B-B14F-4D97-AF65-F5344CB8AC3E}">
        <p14:creationId xmlns:p14="http://schemas.microsoft.com/office/powerpoint/2010/main" val="3656251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088582-BC56-D880-5A85-DDCAB4B23710}"/>
              </a:ext>
            </a:extLst>
          </p:cNvPr>
          <p:cNvSpPr>
            <a:spLocks noGrp="1"/>
          </p:cNvSpPr>
          <p:nvPr>
            <p:ph type="title"/>
          </p:nvPr>
        </p:nvSpPr>
        <p:spPr>
          <a:xfrm>
            <a:off x="506057" y="2766218"/>
            <a:ext cx="2107603" cy="1325563"/>
          </a:xfrm>
        </p:spPr>
        <p:txBody>
          <a:bodyPr/>
          <a:lstStyle/>
          <a:p>
            <a:r>
              <a:rPr lang="es-MX" dirty="0">
                <a:solidFill>
                  <a:srgbClr val="0070C0"/>
                </a:solidFill>
              </a:rPr>
              <a:t>Share</a:t>
            </a:r>
          </a:p>
        </p:txBody>
      </p:sp>
      <p:sp>
        <p:nvSpPr>
          <p:cNvPr id="4" name="CuadroTexto 3">
            <a:extLst>
              <a:ext uri="{FF2B5EF4-FFF2-40B4-BE49-F238E27FC236}">
                <a16:creationId xmlns:a16="http://schemas.microsoft.com/office/drawing/2014/main" id="{553CFFB2-4E51-0EDE-CD20-0E741D477E3E}"/>
              </a:ext>
            </a:extLst>
          </p:cNvPr>
          <p:cNvSpPr txBox="1"/>
          <p:nvPr/>
        </p:nvSpPr>
        <p:spPr>
          <a:xfrm>
            <a:off x="2613660" y="1686811"/>
            <a:ext cx="9072283" cy="3970318"/>
          </a:xfrm>
          <a:prstGeom prst="rect">
            <a:avLst/>
          </a:prstGeom>
          <a:noFill/>
        </p:spPr>
        <p:txBody>
          <a:bodyPr wrap="square" rtlCol="0">
            <a:spAutoFit/>
          </a:bodyPr>
          <a:lstStyle/>
          <a:p>
            <a:pPr algn="l"/>
            <a:r>
              <a:rPr lang="es-MX" b="0" i="0" dirty="0">
                <a:solidFill>
                  <a:srgbClr val="0070C0"/>
                </a:solidFill>
                <a:effectLst/>
                <a:latin typeface="Source Sans Pro" panose="020B0503030403020204" pitchFamily="34" charset="0"/>
              </a:rPr>
              <a:t>Todos comparten sus resultados diferente, así que asegúrate de resumir los resultados con imágenes claras y atractivas de tu análisis usando herramientas de visualización de datos como los gráficos o los paneles. Esta es tu oportunidad de mostrarles a los interesados que resolviste su problema y cómo lo hiciste. Sin duda, compartir ayudará a tu equipo a hacer lo siguiente: </a:t>
            </a:r>
          </a:p>
          <a:p>
            <a:pPr algn="l">
              <a:buFont typeface="Arial" panose="020B0604020202020204" pitchFamily="34" charset="0"/>
              <a:buChar char="•"/>
            </a:pPr>
            <a:r>
              <a:rPr lang="es-MX" b="0" i="0" dirty="0">
                <a:solidFill>
                  <a:srgbClr val="0070C0"/>
                </a:solidFill>
                <a:effectLst/>
                <a:latin typeface="Source Sans Pro" panose="020B0503030403020204" pitchFamily="34" charset="0"/>
              </a:rPr>
              <a:t>Tomar mejores decisiones</a:t>
            </a:r>
          </a:p>
          <a:p>
            <a:pPr algn="l">
              <a:buFont typeface="Arial" panose="020B0604020202020204" pitchFamily="34" charset="0"/>
              <a:buChar char="•"/>
            </a:pPr>
            <a:r>
              <a:rPr lang="es-MX" b="0" i="0" dirty="0">
                <a:solidFill>
                  <a:srgbClr val="0070C0"/>
                </a:solidFill>
                <a:effectLst/>
                <a:latin typeface="Source Sans Pro" panose="020B0503030403020204" pitchFamily="34" charset="0"/>
              </a:rPr>
              <a:t>Tomar decisiones más informadas</a:t>
            </a:r>
          </a:p>
          <a:p>
            <a:pPr algn="l">
              <a:buFont typeface="Arial" panose="020B0604020202020204" pitchFamily="34" charset="0"/>
              <a:buChar char="•"/>
            </a:pPr>
            <a:r>
              <a:rPr lang="es-MX" b="0" i="0" dirty="0">
                <a:solidFill>
                  <a:srgbClr val="0070C0"/>
                </a:solidFill>
                <a:effectLst/>
                <a:latin typeface="Source Sans Pro" panose="020B0503030403020204" pitchFamily="34" charset="0"/>
              </a:rPr>
              <a:t>Conseguir resultados más sólidos</a:t>
            </a:r>
          </a:p>
          <a:p>
            <a:pPr algn="l">
              <a:buFont typeface="Arial" panose="020B0604020202020204" pitchFamily="34" charset="0"/>
              <a:buChar char="•"/>
            </a:pPr>
            <a:r>
              <a:rPr lang="es-MX" b="0" i="0" dirty="0">
                <a:solidFill>
                  <a:srgbClr val="0070C0"/>
                </a:solidFill>
                <a:effectLst/>
                <a:latin typeface="Source Sans Pro" panose="020B0503030403020204" pitchFamily="34" charset="0"/>
              </a:rPr>
              <a:t>Comunicar con éxito los hallazgos</a:t>
            </a:r>
          </a:p>
          <a:p>
            <a:pPr algn="l">
              <a:buFont typeface="+mj-lt"/>
              <a:buAutoNum type="arabicPeriod"/>
            </a:pPr>
            <a:endParaRPr lang="es-MX" b="0" i="0" dirty="0">
              <a:solidFill>
                <a:srgbClr val="0070C0"/>
              </a:solidFill>
              <a:effectLst/>
              <a:latin typeface="Source Sans Pro" panose="020B0503030403020204" pitchFamily="34" charset="0"/>
            </a:endParaRPr>
          </a:p>
          <a:p>
            <a:pPr algn="l">
              <a:buFont typeface="+mj-lt"/>
              <a:buAutoNum type="arabicPeriod"/>
            </a:pPr>
            <a:r>
              <a:rPr lang="es-MX" b="0" i="0" dirty="0">
                <a:solidFill>
                  <a:srgbClr val="0070C0"/>
                </a:solidFill>
                <a:effectLst/>
                <a:latin typeface="Source Sans Pro" panose="020B0503030403020204" pitchFamily="34" charset="0"/>
              </a:rPr>
              <a:t>¿Cómo puedo hacer que lo que presento a los interesados sea atractivo y fácil de entender?</a:t>
            </a:r>
          </a:p>
          <a:p>
            <a:pPr algn="l">
              <a:buFont typeface="+mj-lt"/>
              <a:buAutoNum type="arabicPeriod"/>
            </a:pPr>
            <a:r>
              <a:rPr lang="es-MX" b="0" i="0" dirty="0">
                <a:solidFill>
                  <a:srgbClr val="0070C0"/>
                </a:solidFill>
                <a:effectLst/>
                <a:latin typeface="Source Sans Pro" panose="020B0503030403020204" pitchFamily="34" charset="0"/>
              </a:rPr>
              <a:t>¿Qué me ayudaría a entender esto si yo fuera el oyente?</a:t>
            </a:r>
          </a:p>
          <a:p>
            <a:pPr algn="l"/>
            <a:endParaRPr lang="es-MX" b="0" i="0" dirty="0">
              <a:solidFill>
                <a:srgbClr val="0070C0"/>
              </a:solidFill>
              <a:effectLst/>
              <a:latin typeface="Source Sans Pro" panose="020B0503030403020204" pitchFamily="34" charset="0"/>
            </a:endParaRPr>
          </a:p>
          <a:p>
            <a:endParaRPr lang="es-MX" dirty="0">
              <a:solidFill>
                <a:srgbClr val="0070C0"/>
              </a:solidFill>
            </a:endParaRPr>
          </a:p>
        </p:txBody>
      </p:sp>
    </p:spTree>
    <p:extLst>
      <p:ext uri="{BB962C8B-B14F-4D97-AF65-F5344CB8AC3E}">
        <p14:creationId xmlns:p14="http://schemas.microsoft.com/office/powerpoint/2010/main" val="2731786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60BE51B6-E94C-EEEA-DBC3-4F8A73DCA206}"/>
              </a:ext>
            </a:extLst>
          </p:cNvPr>
          <p:cNvSpPr txBox="1">
            <a:spLocks/>
          </p:cNvSpPr>
          <p:nvPr/>
        </p:nvSpPr>
        <p:spPr>
          <a:xfrm>
            <a:off x="632012" y="2103437"/>
            <a:ext cx="22322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MX" dirty="0" err="1">
                <a:solidFill>
                  <a:schemeClr val="accent2">
                    <a:lumMod val="75000"/>
                  </a:schemeClr>
                </a:solidFill>
              </a:rPr>
              <a:t>Act</a:t>
            </a:r>
            <a:endParaRPr lang="es-MX" dirty="0">
              <a:solidFill>
                <a:schemeClr val="accent2">
                  <a:lumMod val="75000"/>
                </a:schemeClr>
              </a:solidFill>
            </a:endParaRPr>
          </a:p>
        </p:txBody>
      </p:sp>
      <p:sp>
        <p:nvSpPr>
          <p:cNvPr id="6" name="CuadroTexto 5">
            <a:extLst>
              <a:ext uri="{FF2B5EF4-FFF2-40B4-BE49-F238E27FC236}">
                <a16:creationId xmlns:a16="http://schemas.microsoft.com/office/drawing/2014/main" id="{82C3ABFA-3DF1-82EA-741E-05D8FF6BF56A}"/>
              </a:ext>
            </a:extLst>
          </p:cNvPr>
          <p:cNvSpPr txBox="1"/>
          <p:nvPr/>
        </p:nvSpPr>
        <p:spPr>
          <a:xfrm>
            <a:off x="2339788" y="780386"/>
            <a:ext cx="9076765" cy="5632311"/>
          </a:xfrm>
          <a:prstGeom prst="rect">
            <a:avLst/>
          </a:prstGeom>
          <a:noFill/>
        </p:spPr>
        <p:txBody>
          <a:bodyPr wrap="square" rtlCol="0">
            <a:spAutoFit/>
          </a:bodyPr>
          <a:lstStyle/>
          <a:p>
            <a:pPr algn="l"/>
            <a:r>
              <a:rPr lang="es-MX" b="0" i="0" dirty="0">
                <a:solidFill>
                  <a:schemeClr val="accent2">
                    <a:lumMod val="75000"/>
                  </a:schemeClr>
                </a:solidFill>
                <a:effectLst/>
                <a:latin typeface="Source Sans Pro" panose="020B0503030403020204" pitchFamily="34" charset="0"/>
              </a:rPr>
              <a:t>Ahora es el momento de actuar sobre los datos. Tomarás todo lo que has aprendido del análisis de datos y lo pondrás en práctica. Esto podría significar brindarles a los interesados recomendaciones basadas en los hallazgos para que puedan tomar decisiones basadas en datos.</a:t>
            </a:r>
          </a:p>
          <a:p>
            <a:pPr algn="l">
              <a:buFont typeface="+mj-lt"/>
              <a:buAutoNum type="arabicPeriod"/>
            </a:pPr>
            <a:endParaRPr lang="es-MX" b="0" i="0" dirty="0">
              <a:solidFill>
                <a:schemeClr val="accent2">
                  <a:lumMod val="75000"/>
                </a:schemeClr>
              </a:solidFill>
              <a:effectLst/>
              <a:latin typeface="Source Sans Pro" panose="020B0503030403020204" pitchFamily="34" charset="0"/>
            </a:endParaRPr>
          </a:p>
          <a:p>
            <a:pPr algn="l">
              <a:buFont typeface="+mj-lt"/>
              <a:buAutoNum type="arabicPeriod"/>
            </a:pPr>
            <a:r>
              <a:rPr lang="es-MX" b="0" i="0" dirty="0">
                <a:solidFill>
                  <a:schemeClr val="accent2">
                    <a:lumMod val="75000"/>
                  </a:schemeClr>
                </a:solidFill>
                <a:effectLst/>
                <a:latin typeface="Source Sans Pro" panose="020B0503030403020204" pitchFamily="34" charset="0"/>
              </a:rPr>
              <a:t>¿Cómo puedo utilizar los comentarios que recibí durante la fase compartir (paso 5) para satisfacer realmente las necesidades y expectativas de los interesados?</a:t>
            </a:r>
          </a:p>
          <a:p>
            <a:pPr algn="l"/>
            <a:r>
              <a:rPr lang="es-MX" b="0" i="0" dirty="0">
                <a:solidFill>
                  <a:schemeClr val="accent2">
                    <a:lumMod val="75000"/>
                  </a:schemeClr>
                </a:solidFill>
                <a:effectLst/>
                <a:latin typeface="Source Sans Pro" panose="020B0503030403020204" pitchFamily="34" charset="0"/>
              </a:rPr>
              <a:t>Estos seis pasos pueden ayudarte a dividir el proceso de análisis de datos en partes más pequeñas y manejables, lo que se denomina </a:t>
            </a:r>
            <a:r>
              <a:rPr lang="es-MX" b="1" i="0" dirty="0">
                <a:solidFill>
                  <a:schemeClr val="accent2">
                    <a:lumMod val="75000"/>
                  </a:schemeClr>
                </a:solidFill>
                <a:effectLst/>
                <a:latin typeface="unset"/>
              </a:rPr>
              <a:t>pensamiento estructurado</a:t>
            </a:r>
            <a:r>
              <a:rPr lang="es-MX" b="0" i="0" dirty="0">
                <a:solidFill>
                  <a:schemeClr val="accent2">
                    <a:lumMod val="75000"/>
                  </a:schemeClr>
                </a:solidFill>
                <a:effectLst/>
                <a:latin typeface="Source Sans Pro" panose="020B0503030403020204" pitchFamily="34" charset="0"/>
              </a:rPr>
              <a:t>. Este proceso involucra cuatro actividades básicas:</a:t>
            </a:r>
          </a:p>
          <a:p>
            <a:pPr algn="l">
              <a:buFont typeface="+mj-lt"/>
              <a:buAutoNum type="arabicPeriod"/>
            </a:pPr>
            <a:r>
              <a:rPr lang="es-MX" b="0" i="0" dirty="0">
                <a:solidFill>
                  <a:schemeClr val="accent2">
                    <a:lumMod val="75000"/>
                  </a:schemeClr>
                </a:solidFill>
                <a:effectLst/>
                <a:latin typeface="Source Sans Pro" panose="020B0503030403020204" pitchFamily="34" charset="0"/>
              </a:rPr>
              <a:t>Reconocer el problema o la situación actuales</a:t>
            </a:r>
          </a:p>
          <a:p>
            <a:pPr algn="l">
              <a:buFont typeface="+mj-lt"/>
              <a:buAutoNum type="arabicPeriod"/>
            </a:pPr>
            <a:r>
              <a:rPr lang="es-MX" b="0" i="0" dirty="0">
                <a:solidFill>
                  <a:schemeClr val="accent2">
                    <a:lumMod val="75000"/>
                  </a:schemeClr>
                </a:solidFill>
                <a:effectLst/>
                <a:latin typeface="Source Sans Pro" panose="020B0503030403020204" pitchFamily="34" charset="0"/>
              </a:rPr>
              <a:t>Organizar la información disponible </a:t>
            </a:r>
          </a:p>
          <a:p>
            <a:pPr algn="l">
              <a:buFont typeface="+mj-lt"/>
              <a:buAutoNum type="arabicPeriod"/>
            </a:pPr>
            <a:r>
              <a:rPr lang="es-MX" b="0" i="0" dirty="0">
                <a:solidFill>
                  <a:schemeClr val="accent2">
                    <a:lumMod val="75000"/>
                  </a:schemeClr>
                </a:solidFill>
                <a:effectLst/>
                <a:latin typeface="Source Sans Pro" panose="020B0503030403020204" pitchFamily="34" charset="0"/>
              </a:rPr>
              <a:t>Revelar déficits y oportunidades</a:t>
            </a:r>
          </a:p>
          <a:p>
            <a:pPr algn="l">
              <a:buFont typeface="+mj-lt"/>
              <a:buAutoNum type="arabicPeriod"/>
            </a:pPr>
            <a:r>
              <a:rPr lang="es-MX" b="0" i="0" dirty="0">
                <a:solidFill>
                  <a:schemeClr val="accent2">
                    <a:lumMod val="75000"/>
                  </a:schemeClr>
                </a:solidFill>
                <a:effectLst/>
                <a:latin typeface="Source Sans Pro" panose="020B0503030403020204" pitchFamily="34" charset="0"/>
              </a:rPr>
              <a:t>Identificar tus opciones</a:t>
            </a:r>
          </a:p>
          <a:p>
            <a:pPr algn="l"/>
            <a:r>
              <a:rPr lang="es-MX" b="0" i="0" dirty="0">
                <a:solidFill>
                  <a:schemeClr val="accent2">
                    <a:lumMod val="75000"/>
                  </a:schemeClr>
                </a:solidFill>
                <a:effectLst/>
                <a:latin typeface="Source Sans Pro" panose="020B0503030403020204" pitchFamily="34" charset="0"/>
              </a:rPr>
              <a:t>Cuando empiezas tu carrera como analista de datos, es normal sentirte desviado en diferentes direcciones por tu función y tus expectativas. Seguir procesos como los que se describen aquí y usar habilidades de pensamiento estructurado pueden ayudar a volver a encarrilarte, superar cualquier inconveniente y hacerte saber exactamente lo que necesitas.</a:t>
            </a:r>
          </a:p>
          <a:p>
            <a:br>
              <a:rPr lang="es-MX" dirty="0">
                <a:solidFill>
                  <a:schemeClr val="accent2">
                    <a:lumMod val="75000"/>
                  </a:schemeClr>
                </a:solidFill>
              </a:rPr>
            </a:br>
            <a:endParaRPr lang="es-MX" dirty="0">
              <a:solidFill>
                <a:schemeClr val="accent2">
                  <a:lumMod val="75000"/>
                </a:schemeClr>
              </a:solidFill>
            </a:endParaRPr>
          </a:p>
        </p:txBody>
      </p:sp>
    </p:spTree>
    <p:extLst>
      <p:ext uri="{BB962C8B-B14F-4D97-AF65-F5344CB8AC3E}">
        <p14:creationId xmlns:p14="http://schemas.microsoft.com/office/powerpoint/2010/main" val="1330772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B66008A-7B73-CAFA-B120-9C5E099C6BF0}"/>
              </a:ext>
            </a:extLst>
          </p:cNvPr>
          <p:cNvPicPr>
            <a:picLocks noChangeAspect="1"/>
          </p:cNvPicPr>
          <p:nvPr/>
        </p:nvPicPr>
        <p:blipFill>
          <a:blip r:embed="rId2"/>
          <a:stretch>
            <a:fillRect/>
          </a:stretch>
        </p:blipFill>
        <p:spPr>
          <a:xfrm>
            <a:off x="470025" y="443130"/>
            <a:ext cx="5449421" cy="1923728"/>
          </a:xfrm>
          <a:prstGeom prst="rect">
            <a:avLst/>
          </a:prstGeom>
        </p:spPr>
      </p:pic>
      <p:pic>
        <p:nvPicPr>
          <p:cNvPr id="7" name="Imagen 6">
            <a:extLst>
              <a:ext uri="{FF2B5EF4-FFF2-40B4-BE49-F238E27FC236}">
                <a16:creationId xmlns:a16="http://schemas.microsoft.com/office/drawing/2014/main" id="{E0DDD1AC-6F70-6CD2-1D80-32052A3B1A9F}"/>
              </a:ext>
            </a:extLst>
          </p:cNvPr>
          <p:cNvPicPr>
            <a:picLocks noChangeAspect="1"/>
          </p:cNvPicPr>
          <p:nvPr/>
        </p:nvPicPr>
        <p:blipFill>
          <a:blip r:embed="rId3"/>
          <a:stretch>
            <a:fillRect/>
          </a:stretch>
        </p:blipFill>
        <p:spPr>
          <a:xfrm>
            <a:off x="6874187" y="2726777"/>
            <a:ext cx="4333875" cy="3448050"/>
          </a:xfrm>
          <a:prstGeom prst="rect">
            <a:avLst/>
          </a:prstGeom>
        </p:spPr>
      </p:pic>
      <p:sp>
        <p:nvSpPr>
          <p:cNvPr id="8" name="CuadroTexto 7">
            <a:extLst>
              <a:ext uri="{FF2B5EF4-FFF2-40B4-BE49-F238E27FC236}">
                <a16:creationId xmlns:a16="http://schemas.microsoft.com/office/drawing/2014/main" id="{EDB13069-0B33-34EF-7B75-D9693D58658C}"/>
              </a:ext>
            </a:extLst>
          </p:cNvPr>
          <p:cNvSpPr txBox="1"/>
          <p:nvPr/>
        </p:nvSpPr>
        <p:spPr>
          <a:xfrm>
            <a:off x="4775155" y="3866503"/>
            <a:ext cx="1719775" cy="2308324"/>
          </a:xfrm>
          <a:prstGeom prst="rect">
            <a:avLst/>
          </a:prstGeom>
          <a:noFill/>
        </p:spPr>
        <p:txBody>
          <a:bodyPr wrap="square" rtlCol="0">
            <a:spAutoFit/>
          </a:bodyPr>
          <a:lstStyle/>
          <a:p>
            <a:pPr algn="l"/>
            <a:r>
              <a:rPr lang="es-MX" b="1" i="0" dirty="0">
                <a:solidFill>
                  <a:srgbClr val="1F1F1F"/>
                </a:solidFill>
                <a:effectLst/>
                <a:latin typeface="unset"/>
              </a:rPr>
              <a:t>Los analistas de datos suelen trabajar con seis tipos de problemas</a:t>
            </a:r>
            <a:endParaRPr lang="es-MX" b="1" i="0" dirty="0">
              <a:solidFill>
                <a:srgbClr val="1F1F1F"/>
              </a:solidFill>
              <a:effectLst/>
              <a:latin typeface="Source Sans Pro" panose="020B0503030403020204" pitchFamily="34" charset="0"/>
            </a:endParaRPr>
          </a:p>
          <a:p>
            <a:br>
              <a:rPr lang="es-MX" dirty="0"/>
            </a:br>
            <a:endParaRPr lang="es-MX" dirty="0"/>
          </a:p>
          <a:p>
            <a:endParaRPr lang="es-MX" dirty="0"/>
          </a:p>
        </p:txBody>
      </p:sp>
    </p:spTree>
    <p:extLst>
      <p:ext uri="{BB962C8B-B14F-4D97-AF65-F5344CB8AC3E}">
        <p14:creationId xmlns:p14="http://schemas.microsoft.com/office/powerpoint/2010/main" val="2815458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67CC98F-B0CB-64FF-55C1-C8FA1E00B7BB}"/>
              </a:ext>
            </a:extLst>
          </p:cNvPr>
          <p:cNvPicPr>
            <a:picLocks noChangeAspect="1"/>
          </p:cNvPicPr>
          <p:nvPr/>
        </p:nvPicPr>
        <p:blipFill>
          <a:blip r:embed="rId2"/>
          <a:stretch>
            <a:fillRect/>
          </a:stretch>
        </p:blipFill>
        <p:spPr>
          <a:xfrm>
            <a:off x="172046" y="552404"/>
            <a:ext cx="5760172" cy="1550550"/>
          </a:xfrm>
          <a:prstGeom prst="rect">
            <a:avLst/>
          </a:prstGeom>
        </p:spPr>
      </p:pic>
      <p:pic>
        <p:nvPicPr>
          <p:cNvPr id="7" name="Imagen 6">
            <a:extLst>
              <a:ext uri="{FF2B5EF4-FFF2-40B4-BE49-F238E27FC236}">
                <a16:creationId xmlns:a16="http://schemas.microsoft.com/office/drawing/2014/main" id="{833D6C22-FCD3-66D5-1240-8A26854B5BB9}"/>
              </a:ext>
            </a:extLst>
          </p:cNvPr>
          <p:cNvPicPr>
            <a:picLocks noChangeAspect="1"/>
          </p:cNvPicPr>
          <p:nvPr/>
        </p:nvPicPr>
        <p:blipFill>
          <a:blip r:embed="rId3"/>
          <a:stretch>
            <a:fillRect/>
          </a:stretch>
        </p:blipFill>
        <p:spPr>
          <a:xfrm>
            <a:off x="172046" y="2637276"/>
            <a:ext cx="5325319" cy="1424608"/>
          </a:xfrm>
          <a:prstGeom prst="rect">
            <a:avLst/>
          </a:prstGeom>
        </p:spPr>
      </p:pic>
      <p:pic>
        <p:nvPicPr>
          <p:cNvPr id="9" name="Imagen 8">
            <a:extLst>
              <a:ext uri="{FF2B5EF4-FFF2-40B4-BE49-F238E27FC236}">
                <a16:creationId xmlns:a16="http://schemas.microsoft.com/office/drawing/2014/main" id="{EE7E4878-035B-9023-ADB2-DEA17F6C9BFC}"/>
              </a:ext>
            </a:extLst>
          </p:cNvPr>
          <p:cNvPicPr>
            <a:picLocks noChangeAspect="1"/>
          </p:cNvPicPr>
          <p:nvPr/>
        </p:nvPicPr>
        <p:blipFill>
          <a:blip r:embed="rId4"/>
          <a:stretch>
            <a:fillRect/>
          </a:stretch>
        </p:blipFill>
        <p:spPr>
          <a:xfrm>
            <a:off x="172046" y="4596206"/>
            <a:ext cx="5347689" cy="1681756"/>
          </a:xfrm>
          <a:prstGeom prst="rect">
            <a:avLst/>
          </a:prstGeom>
        </p:spPr>
      </p:pic>
      <p:pic>
        <p:nvPicPr>
          <p:cNvPr id="11" name="Imagen 10">
            <a:extLst>
              <a:ext uri="{FF2B5EF4-FFF2-40B4-BE49-F238E27FC236}">
                <a16:creationId xmlns:a16="http://schemas.microsoft.com/office/drawing/2014/main" id="{D020DBF9-54BF-9F98-76B6-D42E0F7D31E9}"/>
              </a:ext>
            </a:extLst>
          </p:cNvPr>
          <p:cNvPicPr>
            <a:picLocks noChangeAspect="1"/>
          </p:cNvPicPr>
          <p:nvPr/>
        </p:nvPicPr>
        <p:blipFill>
          <a:blip r:embed="rId5"/>
          <a:stretch>
            <a:fillRect/>
          </a:stretch>
        </p:blipFill>
        <p:spPr>
          <a:xfrm>
            <a:off x="6696221" y="552404"/>
            <a:ext cx="5068545" cy="1556196"/>
          </a:xfrm>
          <a:prstGeom prst="rect">
            <a:avLst/>
          </a:prstGeom>
        </p:spPr>
      </p:pic>
      <p:pic>
        <p:nvPicPr>
          <p:cNvPr id="13" name="Imagen 12">
            <a:extLst>
              <a:ext uri="{FF2B5EF4-FFF2-40B4-BE49-F238E27FC236}">
                <a16:creationId xmlns:a16="http://schemas.microsoft.com/office/drawing/2014/main" id="{68865016-2655-71D1-1495-3755D9AD2147}"/>
              </a:ext>
            </a:extLst>
          </p:cNvPr>
          <p:cNvPicPr>
            <a:picLocks noChangeAspect="1"/>
          </p:cNvPicPr>
          <p:nvPr/>
        </p:nvPicPr>
        <p:blipFill>
          <a:blip r:embed="rId6"/>
          <a:stretch>
            <a:fillRect/>
          </a:stretch>
        </p:blipFill>
        <p:spPr>
          <a:xfrm>
            <a:off x="6443003" y="2637276"/>
            <a:ext cx="5195154" cy="1705178"/>
          </a:xfrm>
          <a:prstGeom prst="rect">
            <a:avLst/>
          </a:prstGeom>
        </p:spPr>
      </p:pic>
      <p:pic>
        <p:nvPicPr>
          <p:cNvPr id="15" name="Imagen 14">
            <a:extLst>
              <a:ext uri="{FF2B5EF4-FFF2-40B4-BE49-F238E27FC236}">
                <a16:creationId xmlns:a16="http://schemas.microsoft.com/office/drawing/2014/main" id="{1550FCB9-97AE-7E50-BB01-CA5653B7296E}"/>
              </a:ext>
            </a:extLst>
          </p:cNvPr>
          <p:cNvPicPr>
            <a:picLocks noChangeAspect="1"/>
          </p:cNvPicPr>
          <p:nvPr/>
        </p:nvPicPr>
        <p:blipFill>
          <a:blip r:embed="rId7"/>
          <a:stretch>
            <a:fillRect/>
          </a:stretch>
        </p:blipFill>
        <p:spPr>
          <a:xfrm>
            <a:off x="6443003" y="4689965"/>
            <a:ext cx="4777740" cy="1615631"/>
          </a:xfrm>
          <a:prstGeom prst="rect">
            <a:avLst/>
          </a:prstGeom>
        </p:spPr>
      </p:pic>
    </p:spTree>
    <p:extLst>
      <p:ext uri="{BB962C8B-B14F-4D97-AF65-F5344CB8AC3E}">
        <p14:creationId xmlns:p14="http://schemas.microsoft.com/office/powerpoint/2010/main" val="169955604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11478</TotalTime>
  <Words>4042</Words>
  <Application>Microsoft Office PowerPoint</Application>
  <PresentationFormat>Panorámica</PresentationFormat>
  <Paragraphs>245</Paragraphs>
  <Slides>56</Slides>
  <Notes>1</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56</vt:i4>
      </vt:variant>
    </vt:vector>
  </HeadingPairs>
  <TitlesOfParts>
    <vt:vector size="66" baseType="lpstr">
      <vt:lpstr>Arial</vt:lpstr>
      <vt:lpstr>Calibri</vt:lpstr>
      <vt:lpstr>Calibri Light</vt:lpstr>
      <vt:lpstr>Google Sans</vt:lpstr>
      <vt:lpstr>OpenSans</vt:lpstr>
      <vt:lpstr>Source Sans Pro</vt:lpstr>
      <vt:lpstr>unset</vt:lpstr>
      <vt:lpstr>var(--cds-font-family-source-sans-pro)</vt:lpstr>
      <vt:lpstr>Wingdings</vt:lpstr>
      <vt:lpstr>Tema de Office</vt:lpstr>
      <vt:lpstr>Formula preguntas para tomar decisiones basadas en datos</vt:lpstr>
      <vt:lpstr>Presentación de PowerPoint</vt:lpstr>
      <vt:lpstr>Presentación de PowerPoint</vt:lpstr>
      <vt:lpstr>Ask</vt:lpstr>
      <vt:lpstr>Process</vt:lpstr>
      <vt:lpstr>Share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Panel </vt:lpstr>
      <vt:lpstr>Presentación de PowerPoint</vt:lpstr>
      <vt:lpstr>Presentación de PowerPoint</vt:lpstr>
      <vt:lpstr>Hojas de calculo - Spreadsheets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Funciones populares</vt:lpstr>
      <vt:lpstr>Funciones populares</vt:lpstr>
      <vt:lpstr>Funciones populares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Limitaciones de los datos</vt:lpstr>
      <vt:lpstr>Presentación de PowerPoint</vt:lpstr>
      <vt:lpstr>liderar grandes reuniones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Formula preguntas para tomar decisiones basadas en datos</dc:title>
  <dc:creator>CARLOS ITURBE GIL</dc:creator>
  <cp:lastModifiedBy>Carlos Iturbe Gil</cp:lastModifiedBy>
  <cp:revision>195</cp:revision>
  <dcterms:created xsi:type="dcterms:W3CDTF">2022-06-16T01:24:19Z</dcterms:created>
  <dcterms:modified xsi:type="dcterms:W3CDTF">2023-11-20T03:54:23Z</dcterms:modified>
</cp:coreProperties>
</file>